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334" r:id="rId2"/>
    <p:sldId id="2146849854" r:id="rId3"/>
    <p:sldId id="565" r:id="rId4"/>
    <p:sldId id="2146849867" r:id="rId5"/>
    <p:sldId id="2146849891" r:id="rId6"/>
    <p:sldId id="2146849868" r:id="rId7"/>
    <p:sldId id="2146849829" r:id="rId8"/>
    <p:sldId id="2146849898" r:id="rId9"/>
    <p:sldId id="2146849892" r:id="rId10"/>
    <p:sldId id="2146849846" r:id="rId11"/>
    <p:sldId id="2146849879" r:id="rId12"/>
    <p:sldId id="2146849851" r:id="rId13"/>
    <p:sldId id="2146849859" r:id="rId14"/>
    <p:sldId id="2146849876" r:id="rId15"/>
    <p:sldId id="2146849877" r:id="rId16"/>
    <p:sldId id="2146849880" r:id="rId17"/>
    <p:sldId id="2146849861" r:id="rId18"/>
    <p:sldId id="2146849862" r:id="rId19"/>
    <p:sldId id="650" r:id="rId20"/>
    <p:sldId id="2146849881" r:id="rId21"/>
    <p:sldId id="2146849860" r:id="rId22"/>
    <p:sldId id="2146849863" r:id="rId23"/>
    <p:sldId id="2146849882" r:id="rId24"/>
    <p:sldId id="315" r:id="rId25"/>
    <p:sldId id="259" r:id="rId26"/>
    <p:sldId id="314" r:id="rId27"/>
    <p:sldId id="281" r:id="rId28"/>
    <p:sldId id="316" r:id="rId29"/>
    <p:sldId id="399" r:id="rId30"/>
    <p:sldId id="400" r:id="rId31"/>
    <p:sldId id="401" r:id="rId32"/>
    <p:sldId id="402" r:id="rId33"/>
    <p:sldId id="277" r:id="rId34"/>
    <p:sldId id="2146849864" r:id="rId35"/>
    <p:sldId id="2146849872" r:id="rId36"/>
    <p:sldId id="2146849873" r:id="rId37"/>
    <p:sldId id="2146849850" r:id="rId38"/>
    <p:sldId id="2146849865" r:id="rId39"/>
    <p:sldId id="2146849857" r:id="rId40"/>
    <p:sldId id="1110" r:id="rId41"/>
    <p:sldId id="2146849843" r:id="rId42"/>
    <p:sldId id="2146849901" r:id="rId43"/>
    <p:sldId id="2146849902" r:id="rId44"/>
    <p:sldId id="2146849903" r:id="rId45"/>
    <p:sldId id="2146849904" r:id="rId46"/>
    <p:sldId id="2146849905" r:id="rId47"/>
    <p:sldId id="2146849906" r:id="rId48"/>
    <p:sldId id="2146849907" r:id="rId49"/>
    <p:sldId id="2146849908" r:id="rId50"/>
    <p:sldId id="2146849909" r:id="rId51"/>
    <p:sldId id="2146849910" r:id="rId52"/>
    <p:sldId id="2146849911" r:id="rId53"/>
    <p:sldId id="2146849912" r:id="rId54"/>
    <p:sldId id="2146849913" r:id="rId55"/>
    <p:sldId id="2146849914" r:id="rId56"/>
    <p:sldId id="2146849915" r:id="rId57"/>
    <p:sldId id="2146849916" r:id="rId58"/>
    <p:sldId id="2146849917" r:id="rId59"/>
    <p:sldId id="2146849918" r:id="rId60"/>
    <p:sldId id="2146849919" r:id="rId61"/>
    <p:sldId id="2146849920" r:id="rId62"/>
    <p:sldId id="2146849921" r:id="rId63"/>
    <p:sldId id="2146849922" r:id="rId64"/>
    <p:sldId id="2146849923" r:id="rId65"/>
    <p:sldId id="2146849924" r:id="rId66"/>
    <p:sldId id="2146849925" r:id="rId67"/>
    <p:sldId id="2146849926" r:id="rId68"/>
    <p:sldId id="2146849927" r:id="rId69"/>
    <p:sldId id="2146849928" r:id="rId70"/>
    <p:sldId id="2146849929" r:id="rId71"/>
    <p:sldId id="2146849930" r:id="rId72"/>
    <p:sldId id="2146849931" r:id="rId73"/>
    <p:sldId id="2146849893" r:id="rId74"/>
    <p:sldId id="2146849894" r:id="rId7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6" d="100"/>
          <a:sy n="86" d="100"/>
        </p:scale>
        <p:origin x="55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D:\TOURIST%20DATA%20FINAL\Z3_StateRoad\FIGURES\DSG_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TOURIST%20DATA%20FINAL\Z3_StateRoad\FIGURES\DSG_Figur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r>
              <a:rPr lang="en-GB" dirty="0">
                <a:solidFill>
                  <a:schemeClr val="bg1"/>
                </a:solidFill>
              </a:rPr>
              <a:t>Percent of fast travellers in 100km/hr zones by place of residence </a:t>
            </a:r>
          </a:p>
        </c:rich>
      </c:tx>
      <c:layout>
        <c:manualLayout>
          <c:xMode val="edge"/>
          <c:yMode val="edge"/>
          <c:x val="4.2775846201043001E-2"/>
          <c:y val="0"/>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v>Australia</c:v>
          </c:tx>
          <c:spPr>
            <a:solidFill>
              <a:schemeClr val="accent1"/>
            </a:solidFill>
            <a:ln>
              <a:noFill/>
            </a:ln>
            <a:effectLst/>
          </c:spPr>
          <c:invertIfNegative val="0"/>
          <c:cat>
            <c:strRef>
              <c:f>Sheet1!$Y$128:$Y$131</c:f>
              <c:strCache>
                <c:ptCount val="4"/>
                <c:pt idx="0">
                  <c:v>C132</c:v>
                </c:pt>
                <c:pt idx="1">
                  <c:v>A3</c:v>
                </c:pt>
                <c:pt idx="2">
                  <c:v>A9</c:v>
                </c:pt>
                <c:pt idx="3">
                  <c:v>A4</c:v>
                </c:pt>
              </c:strCache>
            </c:strRef>
          </c:cat>
          <c:val>
            <c:numRef>
              <c:f>Sheet1!$D$160:$G$160</c:f>
              <c:numCache>
                <c:formatCode>0.0</c:formatCode>
                <c:ptCount val="4"/>
                <c:pt idx="0">
                  <c:v>10.558120331794459</c:v>
                </c:pt>
                <c:pt idx="1">
                  <c:v>11.916081094711361</c:v>
                </c:pt>
                <c:pt idx="2">
                  <c:v>13.07816853129512</c:v>
                </c:pt>
                <c:pt idx="3">
                  <c:v>16.004999264814</c:v>
                </c:pt>
              </c:numCache>
            </c:numRef>
          </c:val>
          <c:extLst>
            <c:ext xmlns:c16="http://schemas.microsoft.com/office/drawing/2014/chart" uri="{C3380CC4-5D6E-409C-BE32-E72D297353CC}">
              <c16:uniqueId val="{00000000-3F46-4458-BA9E-BE4173FEC84F}"/>
            </c:ext>
          </c:extLst>
        </c:ser>
        <c:ser>
          <c:idx val="1"/>
          <c:order val="1"/>
          <c:tx>
            <c:v>China</c:v>
          </c:tx>
          <c:spPr>
            <a:solidFill>
              <a:schemeClr val="accent2"/>
            </a:solidFill>
            <a:ln>
              <a:noFill/>
            </a:ln>
            <a:effectLst/>
          </c:spPr>
          <c:invertIfNegative val="0"/>
          <c:cat>
            <c:strRef>
              <c:f>Sheet1!$Y$128:$Y$131</c:f>
              <c:strCache>
                <c:ptCount val="4"/>
                <c:pt idx="0">
                  <c:v>C132</c:v>
                </c:pt>
                <c:pt idx="1">
                  <c:v>A3</c:v>
                </c:pt>
                <c:pt idx="2">
                  <c:v>A9</c:v>
                </c:pt>
                <c:pt idx="3">
                  <c:v>A4</c:v>
                </c:pt>
              </c:strCache>
            </c:strRef>
          </c:cat>
          <c:val>
            <c:numRef>
              <c:f>Sheet1!$D$161:$G$161</c:f>
              <c:numCache>
                <c:formatCode>0.0</c:formatCode>
                <c:ptCount val="4"/>
                <c:pt idx="0">
                  <c:v>10.004066693777959</c:v>
                </c:pt>
                <c:pt idx="1">
                  <c:v>12.31258985417951</c:v>
                </c:pt>
                <c:pt idx="2">
                  <c:v>12.386383888789879</c:v>
                </c:pt>
                <c:pt idx="3">
                  <c:v>16.602316602316591</c:v>
                </c:pt>
              </c:numCache>
            </c:numRef>
          </c:val>
          <c:extLst>
            <c:ext xmlns:c16="http://schemas.microsoft.com/office/drawing/2014/chart" uri="{C3380CC4-5D6E-409C-BE32-E72D297353CC}">
              <c16:uniqueId val="{00000001-3F46-4458-BA9E-BE4173FEC84F}"/>
            </c:ext>
          </c:extLst>
        </c:ser>
        <c:ser>
          <c:idx val="2"/>
          <c:order val="2"/>
          <c:tx>
            <c:v>Hong Kong</c:v>
          </c:tx>
          <c:spPr>
            <a:solidFill>
              <a:schemeClr val="accent3"/>
            </a:solidFill>
            <a:ln>
              <a:noFill/>
            </a:ln>
            <a:effectLst/>
          </c:spPr>
          <c:invertIfNegative val="0"/>
          <c:cat>
            <c:strRef>
              <c:f>Sheet1!$Y$128:$Y$131</c:f>
              <c:strCache>
                <c:ptCount val="4"/>
                <c:pt idx="0">
                  <c:v>C132</c:v>
                </c:pt>
                <c:pt idx="1">
                  <c:v>A3</c:v>
                </c:pt>
                <c:pt idx="2">
                  <c:v>A9</c:v>
                </c:pt>
                <c:pt idx="3">
                  <c:v>A4</c:v>
                </c:pt>
              </c:strCache>
            </c:strRef>
          </c:cat>
          <c:val>
            <c:numRef>
              <c:f>Sheet1!$D$162:$G$162</c:f>
              <c:numCache>
                <c:formatCode>0.0</c:formatCode>
                <c:ptCount val="4"/>
                <c:pt idx="0">
                  <c:v>7.3212747631352286</c:v>
                </c:pt>
                <c:pt idx="1">
                  <c:v>12.64679313459801</c:v>
                </c:pt>
                <c:pt idx="2">
                  <c:v>14.04130702836005</c:v>
                </c:pt>
                <c:pt idx="3">
                  <c:v>19.91570073761855</c:v>
                </c:pt>
              </c:numCache>
            </c:numRef>
          </c:val>
          <c:extLst>
            <c:ext xmlns:c16="http://schemas.microsoft.com/office/drawing/2014/chart" uri="{C3380CC4-5D6E-409C-BE32-E72D297353CC}">
              <c16:uniqueId val="{00000002-3F46-4458-BA9E-BE4173FEC84F}"/>
            </c:ext>
          </c:extLst>
        </c:ser>
        <c:ser>
          <c:idx val="3"/>
          <c:order val="3"/>
          <c:tx>
            <c:v>Other</c:v>
          </c:tx>
          <c:spPr>
            <a:solidFill>
              <a:schemeClr val="accent4"/>
            </a:solidFill>
            <a:ln>
              <a:noFill/>
            </a:ln>
            <a:effectLst/>
          </c:spPr>
          <c:invertIfNegative val="0"/>
          <c:cat>
            <c:strRef>
              <c:f>Sheet1!$Y$128:$Y$131</c:f>
              <c:strCache>
                <c:ptCount val="4"/>
                <c:pt idx="0">
                  <c:v>C132</c:v>
                </c:pt>
                <c:pt idx="1">
                  <c:v>A3</c:v>
                </c:pt>
                <c:pt idx="2">
                  <c:v>A9</c:v>
                </c:pt>
                <c:pt idx="3">
                  <c:v>A4</c:v>
                </c:pt>
              </c:strCache>
            </c:strRef>
          </c:cat>
          <c:val>
            <c:numRef>
              <c:f>Sheet1!$D$163:$G$163</c:f>
              <c:numCache>
                <c:formatCode>0.0</c:formatCode>
                <c:ptCount val="4"/>
                <c:pt idx="0">
                  <c:v>10.183066361556071</c:v>
                </c:pt>
                <c:pt idx="1">
                  <c:v>11.52616636487604</c:v>
                </c:pt>
                <c:pt idx="2">
                  <c:v>13.41200861175345</c:v>
                </c:pt>
                <c:pt idx="3">
                  <c:v>13.06818181818182</c:v>
                </c:pt>
              </c:numCache>
            </c:numRef>
          </c:val>
          <c:extLst>
            <c:ext xmlns:c16="http://schemas.microsoft.com/office/drawing/2014/chart" uri="{C3380CC4-5D6E-409C-BE32-E72D297353CC}">
              <c16:uniqueId val="{00000003-3F46-4458-BA9E-BE4173FEC84F}"/>
            </c:ext>
          </c:extLst>
        </c:ser>
        <c:dLbls>
          <c:showLegendKey val="0"/>
          <c:showVal val="0"/>
          <c:showCatName val="0"/>
          <c:showSerName val="0"/>
          <c:showPercent val="0"/>
          <c:showBubbleSize val="0"/>
        </c:dLbls>
        <c:gapWidth val="219"/>
        <c:overlap val="-27"/>
        <c:axId val="-2093513048"/>
        <c:axId val="-2093509352"/>
      </c:barChart>
      <c:catAx>
        <c:axId val="-209351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2093509352"/>
        <c:crosses val="autoZero"/>
        <c:auto val="1"/>
        <c:lblAlgn val="ctr"/>
        <c:lblOffset val="100"/>
        <c:noMultiLvlLbl val="0"/>
      </c:catAx>
      <c:valAx>
        <c:axId val="-2093509352"/>
        <c:scaling>
          <c:orientation val="minMax"/>
          <c:max val="2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GB">
                    <a:solidFill>
                      <a:schemeClr val="bg1"/>
                    </a:solidFill>
                  </a:rPr>
                  <a:t>Percent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2093513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2"/>
    </a:solid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dirty="0">
                <a:solidFill>
                  <a:schemeClr val="bg1"/>
                </a:solidFill>
              </a:rPr>
              <a:t>Percent</a:t>
            </a:r>
            <a:r>
              <a:rPr lang="en-GB" sz="1400" baseline="0" dirty="0">
                <a:solidFill>
                  <a:schemeClr val="bg1"/>
                </a:solidFill>
              </a:rPr>
              <a:t> of fast travellers in 60 km/hr zones by place of residence</a:t>
            </a:r>
            <a:endParaRPr lang="en-GB" sz="1400" dirty="0">
              <a:solidFill>
                <a:schemeClr val="bg1"/>
              </a:solidFill>
            </a:endParaRPr>
          </a:p>
        </c:rich>
      </c:tx>
      <c:layout>
        <c:manualLayout>
          <c:xMode val="edge"/>
          <c:yMode val="edge"/>
          <c:x val="0.15263579340718"/>
          <c:y val="3.619909502262440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Australia</c:v>
          </c:tx>
          <c:spPr>
            <a:solidFill>
              <a:schemeClr val="accent1"/>
            </a:solidFill>
            <a:ln>
              <a:noFill/>
            </a:ln>
            <a:effectLst/>
          </c:spPr>
          <c:invertIfNegative val="0"/>
          <c:cat>
            <c:strRef>
              <c:f>Sheet1!$Y$128:$Y$131</c:f>
              <c:strCache>
                <c:ptCount val="4"/>
                <c:pt idx="0">
                  <c:v>C132</c:v>
                </c:pt>
                <c:pt idx="1">
                  <c:v>A3</c:v>
                </c:pt>
                <c:pt idx="2">
                  <c:v>A9</c:v>
                </c:pt>
                <c:pt idx="3">
                  <c:v>A4</c:v>
                </c:pt>
              </c:strCache>
            </c:strRef>
          </c:cat>
          <c:val>
            <c:numRef>
              <c:f>Sheet1!$D$170:$G$170</c:f>
              <c:numCache>
                <c:formatCode>0.0</c:formatCode>
                <c:ptCount val="4"/>
                <c:pt idx="0">
                  <c:v>30.45318725099602</c:v>
                </c:pt>
                <c:pt idx="1">
                  <c:v>32.750068889501243</c:v>
                </c:pt>
                <c:pt idx="2">
                  <c:v>35.519879593628467</c:v>
                </c:pt>
                <c:pt idx="3">
                  <c:v>25.29644268774701</c:v>
                </c:pt>
              </c:numCache>
            </c:numRef>
          </c:val>
          <c:extLst>
            <c:ext xmlns:c16="http://schemas.microsoft.com/office/drawing/2014/chart" uri="{C3380CC4-5D6E-409C-BE32-E72D297353CC}">
              <c16:uniqueId val="{00000000-4DDD-499F-A4D0-80FAE3B4739C}"/>
            </c:ext>
          </c:extLst>
        </c:ser>
        <c:ser>
          <c:idx val="1"/>
          <c:order val="1"/>
          <c:tx>
            <c:v>China</c:v>
          </c:tx>
          <c:spPr>
            <a:solidFill>
              <a:schemeClr val="accent2"/>
            </a:solidFill>
            <a:ln>
              <a:noFill/>
            </a:ln>
            <a:effectLst/>
          </c:spPr>
          <c:invertIfNegative val="0"/>
          <c:cat>
            <c:strRef>
              <c:f>Sheet1!$Y$128:$Y$131</c:f>
              <c:strCache>
                <c:ptCount val="4"/>
                <c:pt idx="0">
                  <c:v>C132</c:v>
                </c:pt>
                <c:pt idx="1">
                  <c:v>A3</c:v>
                </c:pt>
                <c:pt idx="2">
                  <c:v>A9</c:v>
                </c:pt>
                <c:pt idx="3">
                  <c:v>A4</c:v>
                </c:pt>
              </c:strCache>
            </c:strRef>
          </c:cat>
          <c:val>
            <c:numRef>
              <c:f>Sheet1!$D$171:$G$171</c:f>
              <c:numCache>
                <c:formatCode>0.0</c:formatCode>
                <c:ptCount val="4"/>
                <c:pt idx="0">
                  <c:v>22.5</c:v>
                </c:pt>
                <c:pt idx="1">
                  <c:v>45.203376822716812</c:v>
                </c:pt>
                <c:pt idx="2">
                  <c:v>37.18354430379744</c:v>
                </c:pt>
                <c:pt idx="3">
                  <c:v>17.30769230769231</c:v>
                </c:pt>
              </c:numCache>
            </c:numRef>
          </c:val>
          <c:extLst>
            <c:ext xmlns:c16="http://schemas.microsoft.com/office/drawing/2014/chart" uri="{C3380CC4-5D6E-409C-BE32-E72D297353CC}">
              <c16:uniqueId val="{00000001-4DDD-499F-A4D0-80FAE3B4739C}"/>
            </c:ext>
          </c:extLst>
        </c:ser>
        <c:ser>
          <c:idx val="2"/>
          <c:order val="2"/>
          <c:tx>
            <c:v>Hong Kong</c:v>
          </c:tx>
          <c:spPr>
            <a:solidFill>
              <a:schemeClr val="accent3"/>
            </a:solidFill>
            <a:ln>
              <a:noFill/>
            </a:ln>
            <a:effectLst/>
          </c:spPr>
          <c:invertIfNegative val="0"/>
          <c:cat>
            <c:strRef>
              <c:f>Sheet1!$Y$128:$Y$131</c:f>
              <c:strCache>
                <c:ptCount val="4"/>
                <c:pt idx="0">
                  <c:v>C132</c:v>
                </c:pt>
                <c:pt idx="1">
                  <c:v>A3</c:v>
                </c:pt>
                <c:pt idx="2">
                  <c:v>A9</c:v>
                </c:pt>
                <c:pt idx="3">
                  <c:v>A4</c:v>
                </c:pt>
              </c:strCache>
            </c:strRef>
          </c:cat>
          <c:val>
            <c:numRef>
              <c:f>Sheet1!$D$172:$G$172</c:f>
              <c:numCache>
                <c:formatCode>0.0</c:formatCode>
                <c:ptCount val="4"/>
                <c:pt idx="0">
                  <c:v>32.841328413284103</c:v>
                </c:pt>
                <c:pt idx="1">
                  <c:v>32.244242099625048</c:v>
                </c:pt>
                <c:pt idx="2">
                  <c:v>36.428571428571431</c:v>
                </c:pt>
                <c:pt idx="3">
                  <c:v>19.04761904761904</c:v>
                </c:pt>
              </c:numCache>
            </c:numRef>
          </c:val>
          <c:extLst>
            <c:ext xmlns:c16="http://schemas.microsoft.com/office/drawing/2014/chart" uri="{C3380CC4-5D6E-409C-BE32-E72D297353CC}">
              <c16:uniqueId val="{00000002-4DDD-499F-A4D0-80FAE3B4739C}"/>
            </c:ext>
          </c:extLst>
        </c:ser>
        <c:ser>
          <c:idx val="3"/>
          <c:order val="3"/>
          <c:tx>
            <c:v>Other</c:v>
          </c:tx>
          <c:spPr>
            <a:solidFill>
              <a:schemeClr val="accent4"/>
            </a:solidFill>
            <a:ln>
              <a:noFill/>
            </a:ln>
            <a:effectLst/>
          </c:spPr>
          <c:invertIfNegative val="0"/>
          <c:cat>
            <c:strRef>
              <c:f>Sheet1!$Y$128:$Y$131</c:f>
              <c:strCache>
                <c:ptCount val="4"/>
                <c:pt idx="0">
                  <c:v>C132</c:v>
                </c:pt>
                <c:pt idx="1">
                  <c:v>A3</c:v>
                </c:pt>
                <c:pt idx="2">
                  <c:v>A9</c:v>
                </c:pt>
                <c:pt idx="3">
                  <c:v>A4</c:v>
                </c:pt>
              </c:strCache>
            </c:strRef>
          </c:cat>
          <c:val>
            <c:numRef>
              <c:f>Sheet1!$D$173:$G$173</c:f>
              <c:numCache>
                <c:formatCode>0.0</c:formatCode>
                <c:ptCount val="4"/>
                <c:pt idx="0">
                  <c:v>32.783278327832782</c:v>
                </c:pt>
                <c:pt idx="1">
                  <c:v>36.318932209343153</c:v>
                </c:pt>
                <c:pt idx="2">
                  <c:v>34.310954063604207</c:v>
                </c:pt>
                <c:pt idx="3">
                  <c:v>30.882352941176471</c:v>
                </c:pt>
              </c:numCache>
            </c:numRef>
          </c:val>
          <c:extLst>
            <c:ext xmlns:c16="http://schemas.microsoft.com/office/drawing/2014/chart" uri="{C3380CC4-5D6E-409C-BE32-E72D297353CC}">
              <c16:uniqueId val="{00000003-4DDD-499F-A4D0-80FAE3B4739C}"/>
            </c:ext>
          </c:extLst>
        </c:ser>
        <c:dLbls>
          <c:showLegendKey val="0"/>
          <c:showVal val="0"/>
          <c:showCatName val="0"/>
          <c:showSerName val="0"/>
          <c:showPercent val="0"/>
          <c:showBubbleSize val="0"/>
        </c:dLbls>
        <c:gapWidth val="219"/>
        <c:overlap val="-27"/>
        <c:axId val="-2093426968"/>
        <c:axId val="-2093423272"/>
      </c:barChart>
      <c:catAx>
        <c:axId val="-2093426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2093423272"/>
        <c:crosses val="autoZero"/>
        <c:auto val="1"/>
        <c:lblAlgn val="ctr"/>
        <c:lblOffset val="100"/>
        <c:noMultiLvlLbl val="0"/>
      </c:catAx>
      <c:valAx>
        <c:axId val="-2093423272"/>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GB">
                    <a:solidFill>
                      <a:schemeClr val="bg1"/>
                    </a:solidFill>
                  </a:rPr>
                  <a:t>Percent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2093426968"/>
        <c:crosses val="autoZero"/>
        <c:crossBetween val="between"/>
      </c:valAx>
      <c:spPr>
        <a:noFill/>
        <a:ln>
          <a:noFill/>
        </a:ln>
        <a:effectLst/>
      </c:spPr>
    </c:plotArea>
    <c:legend>
      <c:legendPos val="b"/>
      <c:layout>
        <c:manualLayout>
          <c:xMode val="edge"/>
          <c:yMode val="edge"/>
          <c:x val="0.29712978866855799"/>
          <c:y val="0.91719414258737997"/>
          <c:w val="0.502592722905014"/>
          <c:h val="6.108640039904510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2"/>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8E8AF-945D-48F4-9257-C24B1F4EC5CD}"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s-ES"/>
        </a:p>
      </dgm:t>
    </dgm:pt>
    <dgm:pt modelId="{25221A75-B741-4651-8E97-9116217E178B}">
      <dgm:prSet phldrT="[Text]"/>
      <dgm:spPr/>
      <dgm:t>
        <a:bodyPr/>
        <a:lstStyle/>
        <a:p>
          <a:pPr>
            <a:buNone/>
          </a:pPr>
          <a:r>
            <a:rPr lang="en-GB" b="1" noProof="0" dirty="0"/>
            <a:t>Marianna Sigala</a:t>
          </a:r>
        </a:p>
      </dgm:t>
    </dgm:pt>
    <dgm:pt modelId="{B4B4FA04-EC42-48A4-8A19-2085EB920AD3}" type="parTrans" cxnId="{F6C63E67-16FC-4ECC-A098-1AA1C3DB6B36}">
      <dgm:prSet/>
      <dgm:spPr/>
      <dgm:t>
        <a:bodyPr/>
        <a:lstStyle/>
        <a:p>
          <a:endParaRPr lang="es-ES"/>
        </a:p>
      </dgm:t>
    </dgm:pt>
    <dgm:pt modelId="{184ECAD9-8C1C-4C69-B1D1-7CBE7731393A}" type="sibTrans" cxnId="{F6C63E67-16FC-4ECC-A098-1AA1C3DB6B36}">
      <dgm:prSet/>
      <dgm:spPr/>
      <dgm:t>
        <a:bodyPr/>
        <a:lstStyle/>
        <a:p>
          <a:endParaRPr lang="es-ES"/>
        </a:p>
      </dgm:t>
    </dgm:pt>
    <dgm:pt modelId="{DE848B71-B134-4593-A9B3-E84EBF915A6B}">
      <dgm:prSet phldrT="[Text]"/>
      <dgm:spPr/>
      <dgm:t>
        <a:bodyPr/>
        <a:lstStyle/>
        <a:p>
          <a:pPr>
            <a:buFont typeface="Wingdings" panose="05000000000000000000" pitchFamily="2" charset="2"/>
            <a:buChar char="§"/>
          </a:pPr>
          <a:r>
            <a:rPr lang="en-GB" noProof="0" dirty="0"/>
            <a:t>Professor at University of Piraeus (Greece).</a:t>
          </a:r>
        </a:p>
      </dgm:t>
    </dgm:pt>
    <dgm:pt modelId="{5A9F81C5-6674-4BBA-A7EE-AB42E9F11ABD}" type="parTrans" cxnId="{11B886CE-4112-4D76-A4FC-404813D00FC4}">
      <dgm:prSet/>
      <dgm:spPr/>
      <dgm:t>
        <a:bodyPr/>
        <a:lstStyle/>
        <a:p>
          <a:endParaRPr lang="es-ES"/>
        </a:p>
      </dgm:t>
    </dgm:pt>
    <dgm:pt modelId="{DAB6005B-91B5-45E9-93DB-FCC4DC6F0A45}" type="sibTrans" cxnId="{11B886CE-4112-4D76-A4FC-404813D00FC4}">
      <dgm:prSet/>
      <dgm:spPr/>
      <dgm:t>
        <a:bodyPr/>
        <a:lstStyle/>
        <a:p>
          <a:endParaRPr lang="es-ES"/>
        </a:p>
      </dgm:t>
    </dgm:pt>
    <dgm:pt modelId="{EDA28F98-7E75-4213-A194-309D0F02D05A}">
      <dgm:prSet phldrT="[Text]"/>
      <dgm:spPr/>
      <dgm:t>
        <a:bodyPr/>
        <a:lstStyle/>
        <a:p>
          <a:r>
            <a:rPr lang="es-ES" b="1" dirty="0"/>
            <a:t>Estrella Díaz Sánchez </a:t>
          </a:r>
        </a:p>
      </dgm:t>
    </dgm:pt>
    <dgm:pt modelId="{B561140A-0E4A-4FEB-B52D-74DE1CC05433}" type="parTrans" cxnId="{247D8421-A83C-4CAB-B248-DEC05ED7B7E6}">
      <dgm:prSet/>
      <dgm:spPr/>
      <dgm:t>
        <a:bodyPr/>
        <a:lstStyle/>
        <a:p>
          <a:endParaRPr lang="es-ES"/>
        </a:p>
      </dgm:t>
    </dgm:pt>
    <dgm:pt modelId="{BEE5E7CA-3CC0-46FF-8968-FC161E7B4F5B}" type="sibTrans" cxnId="{247D8421-A83C-4CAB-B248-DEC05ED7B7E6}">
      <dgm:prSet/>
      <dgm:spPr/>
      <dgm:t>
        <a:bodyPr/>
        <a:lstStyle/>
        <a:p>
          <a:endParaRPr lang="es-ES"/>
        </a:p>
      </dgm:t>
    </dgm:pt>
    <dgm:pt modelId="{D49A807A-2644-4DCA-93B8-DF572F3D47A5}">
      <dgm:prSet phldrT="[Text]"/>
      <dgm:spPr/>
      <dgm:t>
        <a:bodyPr/>
        <a:lstStyle/>
        <a:p>
          <a:r>
            <a:rPr lang="en-GB" noProof="0" dirty="0"/>
            <a:t>Researcher at University of Castilla-La Mancha (UCLM) , a Marie </a:t>
          </a:r>
          <a:r>
            <a:rPr lang="en-GB" noProof="0" dirty="0" err="1"/>
            <a:t>Sklodowska</a:t>
          </a:r>
          <a:r>
            <a:rPr lang="en-GB" noProof="0" dirty="0"/>
            <a:t>-Curie Senior Global fellow, and principal investigator of Horizon 2020 Project “Smart Tourism Challenges”.</a:t>
          </a:r>
        </a:p>
      </dgm:t>
    </dgm:pt>
    <dgm:pt modelId="{6E5DF84B-0E5F-43FE-BD8E-AE298DCC2423}" type="parTrans" cxnId="{6B0CB94C-71B4-4907-BD6B-64660C3F6CE1}">
      <dgm:prSet/>
      <dgm:spPr/>
      <dgm:t>
        <a:bodyPr/>
        <a:lstStyle/>
        <a:p>
          <a:endParaRPr lang="es-ES"/>
        </a:p>
      </dgm:t>
    </dgm:pt>
    <dgm:pt modelId="{32CBAF6C-2B67-437F-822E-4A21706BA011}" type="sibTrans" cxnId="{6B0CB94C-71B4-4907-BD6B-64660C3F6CE1}">
      <dgm:prSet/>
      <dgm:spPr/>
      <dgm:t>
        <a:bodyPr/>
        <a:lstStyle/>
        <a:p>
          <a:endParaRPr lang="es-ES"/>
        </a:p>
      </dgm:t>
    </dgm:pt>
    <dgm:pt modelId="{E10C0042-E117-41D2-8D6E-8ABEA1551B1A}">
      <dgm:prSet phldrT="[Text]"/>
      <dgm:spPr/>
      <dgm:t>
        <a:bodyPr/>
        <a:lstStyle/>
        <a:p>
          <a:pPr>
            <a:buFont typeface="Wingdings" panose="05000000000000000000" pitchFamily="2" charset="2"/>
            <a:buChar char="§"/>
          </a:pPr>
          <a:r>
            <a:rPr lang="en-GB" noProof="0" dirty="0"/>
            <a:t>Widely published (11 books &amp; numerous papers)and Keynote speaker in international conferences. </a:t>
          </a:r>
        </a:p>
      </dgm:t>
    </dgm:pt>
    <dgm:pt modelId="{BF8540CE-E466-439A-9BEF-31C640B5CC22}" type="parTrans" cxnId="{E428247B-8C91-46F5-981A-A212D40CFB4F}">
      <dgm:prSet/>
      <dgm:spPr/>
      <dgm:t>
        <a:bodyPr/>
        <a:lstStyle/>
        <a:p>
          <a:endParaRPr lang="es-ES"/>
        </a:p>
      </dgm:t>
    </dgm:pt>
    <dgm:pt modelId="{3E3F75A4-2A67-40B6-90F7-DFCA9EC0939A}" type="sibTrans" cxnId="{E428247B-8C91-46F5-981A-A212D40CFB4F}">
      <dgm:prSet/>
      <dgm:spPr/>
      <dgm:t>
        <a:bodyPr/>
        <a:lstStyle/>
        <a:p>
          <a:endParaRPr lang="es-ES"/>
        </a:p>
      </dgm:t>
    </dgm:pt>
    <dgm:pt modelId="{4B528219-1F5D-490D-9246-8CA1D3E38B11}">
      <dgm:prSet phldrT="[Text]"/>
      <dgm:spPr/>
      <dgm:t>
        <a:bodyPr/>
        <a:lstStyle/>
        <a:p>
          <a:pPr>
            <a:buFont typeface="Wingdings" panose="05000000000000000000" pitchFamily="2" charset="2"/>
            <a:buChar char="§"/>
          </a:pPr>
          <a:r>
            <a:rPr lang="en-GB" b="1" noProof="0" dirty="0"/>
            <a:t>Interest areas</a:t>
          </a:r>
          <a:r>
            <a:rPr lang="en-GB" noProof="0" dirty="0"/>
            <a:t>: Service &amp; experience management, ICT in tourism and hospitality, and wine tourism. </a:t>
          </a:r>
        </a:p>
      </dgm:t>
    </dgm:pt>
    <dgm:pt modelId="{41090692-DC3D-471C-B919-B834F74B6118}" type="parTrans" cxnId="{04061C2C-82FA-4003-8CED-BC03BDC83C40}">
      <dgm:prSet/>
      <dgm:spPr/>
      <dgm:t>
        <a:bodyPr/>
        <a:lstStyle/>
        <a:p>
          <a:endParaRPr lang="es-ES"/>
        </a:p>
      </dgm:t>
    </dgm:pt>
    <dgm:pt modelId="{0127457B-0F28-4B1E-8BA4-AA0043B0E7B0}" type="sibTrans" cxnId="{04061C2C-82FA-4003-8CED-BC03BDC83C40}">
      <dgm:prSet/>
      <dgm:spPr/>
      <dgm:t>
        <a:bodyPr/>
        <a:lstStyle/>
        <a:p>
          <a:endParaRPr lang="es-ES"/>
        </a:p>
      </dgm:t>
    </dgm:pt>
    <dgm:pt modelId="{97051C2E-6529-44E1-A7CB-742D9EE3C258}">
      <dgm:prSet phldrT="[Text]"/>
      <dgm:spPr/>
      <dgm:t>
        <a:bodyPr/>
        <a:lstStyle/>
        <a:p>
          <a:pPr>
            <a:buFont typeface="Wingdings" panose="05000000000000000000" pitchFamily="2" charset="2"/>
            <a:buChar char="§"/>
          </a:pPr>
          <a:r>
            <a:rPr lang="en-GB" noProof="0" dirty="0"/>
            <a:t>International research projects e.g. EU, Council of Europe, Australian Dep. Foreign Affairs &amp; Trade.</a:t>
          </a:r>
        </a:p>
      </dgm:t>
    </dgm:pt>
    <dgm:pt modelId="{022721E0-90B5-4707-AA6F-DCF9AE5801BB}" type="parTrans" cxnId="{AD0B2A3C-D3CB-4B72-9F56-40AE8D26763B}">
      <dgm:prSet/>
      <dgm:spPr/>
      <dgm:t>
        <a:bodyPr/>
        <a:lstStyle/>
        <a:p>
          <a:endParaRPr lang="es-ES"/>
        </a:p>
      </dgm:t>
    </dgm:pt>
    <dgm:pt modelId="{D5A1BB5C-3124-4CD9-AF71-98589615DD7C}" type="sibTrans" cxnId="{AD0B2A3C-D3CB-4B72-9F56-40AE8D26763B}">
      <dgm:prSet/>
      <dgm:spPr/>
      <dgm:t>
        <a:bodyPr/>
        <a:lstStyle/>
        <a:p>
          <a:endParaRPr lang="es-ES"/>
        </a:p>
      </dgm:t>
    </dgm:pt>
    <dgm:pt modelId="{D1E46BE2-7556-42D4-8B50-0BC33D63DD53}">
      <dgm:prSet phldrT="[Text]"/>
      <dgm:spPr/>
      <dgm:t>
        <a:bodyPr/>
        <a:lstStyle/>
        <a:p>
          <a:r>
            <a:rPr lang="en-GB" noProof="0" dirty="0"/>
            <a:t>Research focus: consumer behaviour, tourism marketing, and new technologies. </a:t>
          </a:r>
        </a:p>
      </dgm:t>
    </dgm:pt>
    <dgm:pt modelId="{46842D7E-8E10-42F1-A6D8-DFFD7EACDC13}" type="parTrans" cxnId="{2A58321D-AE6A-4E24-81FC-E59CEECB654B}">
      <dgm:prSet/>
      <dgm:spPr/>
      <dgm:t>
        <a:bodyPr/>
        <a:lstStyle/>
        <a:p>
          <a:endParaRPr lang="es-ES"/>
        </a:p>
      </dgm:t>
    </dgm:pt>
    <dgm:pt modelId="{248369D2-E20E-4D4B-86E5-B7EAEE2C25FC}" type="sibTrans" cxnId="{2A58321D-AE6A-4E24-81FC-E59CEECB654B}">
      <dgm:prSet/>
      <dgm:spPr/>
      <dgm:t>
        <a:bodyPr/>
        <a:lstStyle/>
        <a:p>
          <a:endParaRPr lang="es-ES"/>
        </a:p>
      </dgm:t>
    </dgm:pt>
    <dgm:pt modelId="{AEAA2398-294B-4082-AE39-F0A131BC207B}">
      <dgm:prSet phldrT="[Text]"/>
      <dgm:spPr/>
      <dgm:t>
        <a:bodyPr/>
        <a:lstStyle/>
        <a:p>
          <a:r>
            <a:rPr lang="en-GB" noProof="0" dirty="0"/>
            <a:t>Published over 35 papers, 1 book and 7 chapters. </a:t>
          </a:r>
        </a:p>
      </dgm:t>
    </dgm:pt>
    <dgm:pt modelId="{8527B181-B6F1-4FA9-BE7B-8346D68D56D1}" type="parTrans" cxnId="{F71503B6-526F-4740-B67A-85D4BC188EC3}">
      <dgm:prSet/>
      <dgm:spPr/>
      <dgm:t>
        <a:bodyPr/>
        <a:lstStyle/>
        <a:p>
          <a:endParaRPr lang="es-ES"/>
        </a:p>
      </dgm:t>
    </dgm:pt>
    <dgm:pt modelId="{3DC2097C-32DF-4E67-8032-90931BF09877}" type="sibTrans" cxnId="{F71503B6-526F-4740-B67A-85D4BC188EC3}">
      <dgm:prSet/>
      <dgm:spPr/>
      <dgm:t>
        <a:bodyPr/>
        <a:lstStyle/>
        <a:p>
          <a:endParaRPr lang="es-ES"/>
        </a:p>
      </dgm:t>
    </dgm:pt>
    <dgm:pt modelId="{8A43FEF0-9831-462D-9240-3BB34937A071}">
      <dgm:prSet phldrT="[Text]"/>
      <dgm:spPr/>
      <dgm:t>
        <a:bodyPr/>
        <a:lstStyle/>
        <a:p>
          <a:r>
            <a:rPr lang="en-GB" noProof="0" dirty="0"/>
            <a:t>Participated in research projects at EU, national and regional levels.</a:t>
          </a:r>
        </a:p>
      </dgm:t>
    </dgm:pt>
    <dgm:pt modelId="{C5DF8D46-625A-4083-BD6A-6CDEFF8888E7}" type="parTrans" cxnId="{D7537328-DCE5-412B-B03C-814F4E793B0B}">
      <dgm:prSet/>
      <dgm:spPr/>
      <dgm:t>
        <a:bodyPr/>
        <a:lstStyle/>
        <a:p>
          <a:endParaRPr lang="es-ES"/>
        </a:p>
      </dgm:t>
    </dgm:pt>
    <dgm:pt modelId="{53720969-72A1-4DB1-B3EF-2520B9205863}" type="sibTrans" cxnId="{D7537328-DCE5-412B-B03C-814F4E793B0B}">
      <dgm:prSet/>
      <dgm:spPr/>
      <dgm:t>
        <a:bodyPr/>
        <a:lstStyle/>
        <a:p>
          <a:endParaRPr lang="es-ES"/>
        </a:p>
      </dgm:t>
    </dgm:pt>
    <dgm:pt modelId="{2B4EF227-6A26-4AB2-B66E-875D27E70C52}" type="pres">
      <dgm:prSet presAssocID="{7BC8E8AF-945D-48F4-9257-C24B1F4EC5CD}" presName="linearFlow" presStyleCnt="0">
        <dgm:presLayoutVars>
          <dgm:dir/>
          <dgm:resizeHandles val="exact"/>
        </dgm:presLayoutVars>
      </dgm:prSet>
      <dgm:spPr/>
    </dgm:pt>
    <dgm:pt modelId="{81C93E7A-DBB1-4CB5-8F4C-A3E61C286F8E}" type="pres">
      <dgm:prSet presAssocID="{25221A75-B741-4651-8E97-9116217E178B}" presName="composite" presStyleCnt="0"/>
      <dgm:spPr/>
    </dgm:pt>
    <dgm:pt modelId="{388D052D-3564-40A9-8E29-438F466D1462}" type="pres">
      <dgm:prSet presAssocID="{25221A75-B741-4651-8E97-9116217E178B}" presName="imgShp" presStyleLbl="fgImgPlace1" presStyleIdx="0" presStyleCnt="2" custLinFactNeighborX="408" custLinFactNeighborY="-817"/>
      <dgm:spPr>
        <a:blipFill rotWithShape="1">
          <a:blip xmlns:r="http://schemas.openxmlformats.org/officeDocument/2006/relationships" r:embed="rId1"/>
          <a:srcRect/>
          <a:stretch>
            <a:fillRect t="-6000" b="-6000"/>
          </a:stretch>
        </a:blipFill>
      </dgm:spPr>
    </dgm:pt>
    <dgm:pt modelId="{3A51BB32-AD1C-4E8F-8DDC-1C28F4895339}" type="pres">
      <dgm:prSet presAssocID="{25221A75-B741-4651-8E97-9116217E178B}" presName="txShp" presStyleLbl="node1" presStyleIdx="0" presStyleCnt="2">
        <dgm:presLayoutVars>
          <dgm:bulletEnabled val="1"/>
        </dgm:presLayoutVars>
      </dgm:prSet>
      <dgm:spPr/>
    </dgm:pt>
    <dgm:pt modelId="{F220C1F1-9215-4501-9F34-B02F8F89E232}" type="pres">
      <dgm:prSet presAssocID="{184ECAD9-8C1C-4C69-B1D1-7CBE7731393A}" presName="spacing" presStyleCnt="0"/>
      <dgm:spPr/>
    </dgm:pt>
    <dgm:pt modelId="{EBA6E354-1819-4CB2-921A-F4B55C5D8655}" type="pres">
      <dgm:prSet presAssocID="{EDA28F98-7E75-4213-A194-309D0F02D05A}" presName="composite" presStyleCnt="0"/>
      <dgm:spPr/>
    </dgm:pt>
    <dgm:pt modelId="{DBFA05D9-AA41-4143-AD7E-58F5D4C700D9}" type="pres">
      <dgm:prSet presAssocID="{EDA28F98-7E75-4213-A194-309D0F02D05A}"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07437F9C-3750-4E35-B76E-917000472654}" type="pres">
      <dgm:prSet presAssocID="{EDA28F98-7E75-4213-A194-309D0F02D05A}" presName="txShp" presStyleLbl="node1" presStyleIdx="1" presStyleCnt="2">
        <dgm:presLayoutVars>
          <dgm:bulletEnabled val="1"/>
        </dgm:presLayoutVars>
      </dgm:prSet>
      <dgm:spPr/>
    </dgm:pt>
  </dgm:ptLst>
  <dgm:cxnLst>
    <dgm:cxn modelId="{7E94581B-ED00-40A4-B65B-E3ECE7E017B4}" type="presOf" srcId="{7BC8E8AF-945D-48F4-9257-C24B1F4EC5CD}" destId="{2B4EF227-6A26-4AB2-B66E-875D27E70C52}" srcOrd="0" destOrd="0" presId="urn:microsoft.com/office/officeart/2005/8/layout/vList3"/>
    <dgm:cxn modelId="{2A58321D-AE6A-4E24-81FC-E59CEECB654B}" srcId="{EDA28F98-7E75-4213-A194-309D0F02D05A}" destId="{D1E46BE2-7556-42D4-8B50-0BC33D63DD53}" srcOrd="1" destOrd="0" parTransId="{46842D7E-8E10-42F1-A6D8-DFFD7EACDC13}" sibTransId="{248369D2-E20E-4D4B-86E5-B7EAEE2C25FC}"/>
    <dgm:cxn modelId="{247D8421-A83C-4CAB-B248-DEC05ED7B7E6}" srcId="{7BC8E8AF-945D-48F4-9257-C24B1F4EC5CD}" destId="{EDA28F98-7E75-4213-A194-309D0F02D05A}" srcOrd="1" destOrd="0" parTransId="{B561140A-0E4A-4FEB-B52D-74DE1CC05433}" sibTransId="{BEE5E7CA-3CC0-46FF-8968-FC161E7B4F5B}"/>
    <dgm:cxn modelId="{D7537328-DCE5-412B-B03C-814F4E793B0B}" srcId="{EDA28F98-7E75-4213-A194-309D0F02D05A}" destId="{8A43FEF0-9831-462D-9240-3BB34937A071}" srcOrd="3" destOrd="0" parTransId="{C5DF8D46-625A-4083-BD6A-6CDEFF8888E7}" sibTransId="{53720969-72A1-4DB1-B3EF-2520B9205863}"/>
    <dgm:cxn modelId="{04061C2C-82FA-4003-8CED-BC03BDC83C40}" srcId="{25221A75-B741-4651-8E97-9116217E178B}" destId="{4B528219-1F5D-490D-9246-8CA1D3E38B11}" srcOrd="1" destOrd="0" parTransId="{41090692-DC3D-471C-B919-B834F74B6118}" sibTransId="{0127457B-0F28-4B1E-8BA4-AA0043B0E7B0}"/>
    <dgm:cxn modelId="{AD0B2A3C-D3CB-4B72-9F56-40AE8D26763B}" srcId="{25221A75-B741-4651-8E97-9116217E178B}" destId="{97051C2E-6529-44E1-A7CB-742D9EE3C258}" srcOrd="3" destOrd="0" parTransId="{022721E0-90B5-4707-AA6F-DCF9AE5801BB}" sibTransId="{D5A1BB5C-3124-4CD9-AF71-98589615DD7C}"/>
    <dgm:cxn modelId="{615BE841-89C3-464E-94C9-B92142B9102C}" type="presOf" srcId="{D1E46BE2-7556-42D4-8B50-0BC33D63DD53}" destId="{07437F9C-3750-4E35-B76E-917000472654}" srcOrd="0" destOrd="2" presId="urn:microsoft.com/office/officeart/2005/8/layout/vList3"/>
    <dgm:cxn modelId="{13250067-8CEF-4343-BD89-189D714666BE}" type="presOf" srcId="{4B528219-1F5D-490D-9246-8CA1D3E38B11}" destId="{3A51BB32-AD1C-4E8F-8DDC-1C28F4895339}" srcOrd="0" destOrd="2" presId="urn:microsoft.com/office/officeart/2005/8/layout/vList3"/>
    <dgm:cxn modelId="{F6C63E67-16FC-4ECC-A098-1AA1C3DB6B36}" srcId="{7BC8E8AF-945D-48F4-9257-C24B1F4EC5CD}" destId="{25221A75-B741-4651-8E97-9116217E178B}" srcOrd="0" destOrd="0" parTransId="{B4B4FA04-EC42-48A4-8A19-2085EB920AD3}" sibTransId="{184ECAD9-8C1C-4C69-B1D1-7CBE7731393A}"/>
    <dgm:cxn modelId="{6B0CB94C-71B4-4907-BD6B-64660C3F6CE1}" srcId="{EDA28F98-7E75-4213-A194-309D0F02D05A}" destId="{D49A807A-2644-4DCA-93B8-DF572F3D47A5}" srcOrd="0" destOrd="0" parTransId="{6E5DF84B-0E5F-43FE-BD8E-AE298DCC2423}" sibTransId="{32CBAF6C-2B67-437F-822E-4A21706BA011}"/>
    <dgm:cxn modelId="{E428247B-8C91-46F5-981A-A212D40CFB4F}" srcId="{25221A75-B741-4651-8E97-9116217E178B}" destId="{E10C0042-E117-41D2-8D6E-8ABEA1551B1A}" srcOrd="2" destOrd="0" parTransId="{BF8540CE-E466-439A-9BEF-31C640B5CC22}" sibTransId="{3E3F75A4-2A67-40B6-90F7-DFCA9EC0939A}"/>
    <dgm:cxn modelId="{6CED8983-06FB-47B8-9DAB-7870B55C3DFE}" type="presOf" srcId="{DE848B71-B134-4593-A9B3-E84EBF915A6B}" destId="{3A51BB32-AD1C-4E8F-8DDC-1C28F4895339}" srcOrd="0" destOrd="1" presId="urn:microsoft.com/office/officeart/2005/8/layout/vList3"/>
    <dgm:cxn modelId="{681F11AB-447E-486A-9143-4168AFA5CB88}" type="presOf" srcId="{25221A75-B741-4651-8E97-9116217E178B}" destId="{3A51BB32-AD1C-4E8F-8DDC-1C28F4895339}" srcOrd="0" destOrd="0" presId="urn:microsoft.com/office/officeart/2005/8/layout/vList3"/>
    <dgm:cxn modelId="{649FFDAC-09BC-4170-AF4F-359030109B58}" type="presOf" srcId="{AEAA2398-294B-4082-AE39-F0A131BC207B}" destId="{07437F9C-3750-4E35-B76E-917000472654}" srcOrd="0" destOrd="3" presId="urn:microsoft.com/office/officeart/2005/8/layout/vList3"/>
    <dgm:cxn modelId="{BAFCBFB5-E5E3-4A55-B6CA-9118FCBC4983}" type="presOf" srcId="{EDA28F98-7E75-4213-A194-309D0F02D05A}" destId="{07437F9C-3750-4E35-B76E-917000472654}" srcOrd="0" destOrd="0" presId="urn:microsoft.com/office/officeart/2005/8/layout/vList3"/>
    <dgm:cxn modelId="{F71503B6-526F-4740-B67A-85D4BC188EC3}" srcId="{EDA28F98-7E75-4213-A194-309D0F02D05A}" destId="{AEAA2398-294B-4082-AE39-F0A131BC207B}" srcOrd="2" destOrd="0" parTransId="{8527B181-B6F1-4FA9-BE7B-8346D68D56D1}" sibTransId="{3DC2097C-32DF-4E67-8032-90931BF09877}"/>
    <dgm:cxn modelId="{DC5E9CB6-DDB1-4BA9-9B12-DAFA4ECB00DB}" type="presOf" srcId="{97051C2E-6529-44E1-A7CB-742D9EE3C258}" destId="{3A51BB32-AD1C-4E8F-8DDC-1C28F4895339}" srcOrd="0" destOrd="4" presId="urn:microsoft.com/office/officeart/2005/8/layout/vList3"/>
    <dgm:cxn modelId="{11B886CE-4112-4D76-A4FC-404813D00FC4}" srcId="{25221A75-B741-4651-8E97-9116217E178B}" destId="{DE848B71-B134-4593-A9B3-E84EBF915A6B}" srcOrd="0" destOrd="0" parTransId="{5A9F81C5-6674-4BBA-A7EE-AB42E9F11ABD}" sibTransId="{DAB6005B-91B5-45E9-93DB-FCC4DC6F0A45}"/>
    <dgm:cxn modelId="{B90D58D9-5799-4B4B-A50E-B3A5D927F757}" type="presOf" srcId="{D49A807A-2644-4DCA-93B8-DF572F3D47A5}" destId="{07437F9C-3750-4E35-B76E-917000472654}" srcOrd="0" destOrd="1" presId="urn:microsoft.com/office/officeart/2005/8/layout/vList3"/>
    <dgm:cxn modelId="{C5C1ACDA-2DA7-4D19-8DFF-466A641DD4CC}" type="presOf" srcId="{8A43FEF0-9831-462D-9240-3BB34937A071}" destId="{07437F9C-3750-4E35-B76E-917000472654}" srcOrd="0" destOrd="4" presId="urn:microsoft.com/office/officeart/2005/8/layout/vList3"/>
    <dgm:cxn modelId="{5F08B7FB-9B45-4E7F-BE57-96B889E5D6B9}" type="presOf" srcId="{E10C0042-E117-41D2-8D6E-8ABEA1551B1A}" destId="{3A51BB32-AD1C-4E8F-8DDC-1C28F4895339}" srcOrd="0" destOrd="3" presId="urn:microsoft.com/office/officeart/2005/8/layout/vList3"/>
    <dgm:cxn modelId="{491D2312-4345-4B1B-9B74-6A035CC27A2D}" type="presParOf" srcId="{2B4EF227-6A26-4AB2-B66E-875D27E70C52}" destId="{81C93E7A-DBB1-4CB5-8F4C-A3E61C286F8E}" srcOrd="0" destOrd="0" presId="urn:microsoft.com/office/officeart/2005/8/layout/vList3"/>
    <dgm:cxn modelId="{4526A532-4E4C-49B4-A240-11A885FA8687}" type="presParOf" srcId="{81C93E7A-DBB1-4CB5-8F4C-A3E61C286F8E}" destId="{388D052D-3564-40A9-8E29-438F466D1462}" srcOrd="0" destOrd="0" presId="urn:microsoft.com/office/officeart/2005/8/layout/vList3"/>
    <dgm:cxn modelId="{90F14E3B-DD25-4B8D-9BB3-E7A60BBA2F08}" type="presParOf" srcId="{81C93E7A-DBB1-4CB5-8F4C-A3E61C286F8E}" destId="{3A51BB32-AD1C-4E8F-8DDC-1C28F4895339}" srcOrd="1" destOrd="0" presId="urn:microsoft.com/office/officeart/2005/8/layout/vList3"/>
    <dgm:cxn modelId="{276E58BA-9570-473D-BC0D-23E9F21639CC}" type="presParOf" srcId="{2B4EF227-6A26-4AB2-B66E-875D27E70C52}" destId="{F220C1F1-9215-4501-9F34-B02F8F89E232}" srcOrd="1" destOrd="0" presId="urn:microsoft.com/office/officeart/2005/8/layout/vList3"/>
    <dgm:cxn modelId="{E2ED3203-4599-4F08-9844-9797AF8D9B54}" type="presParOf" srcId="{2B4EF227-6A26-4AB2-B66E-875D27E70C52}" destId="{EBA6E354-1819-4CB2-921A-F4B55C5D8655}" srcOrd="2" destOrd="0" presId="urn:microsoft.com/office/officeart/2005/8/layout/vList3"/>
    <dgm:cxn modelId="{77297BE2-D655-45D0-B739-5D91BB76FEF1}" type="presParOf" srcId="{EBA6E354-1819-4CB2-921A-F4B55C5D8655}" destId="{DBFA05D9-AA41-4143-AD7E-58F5D4C700D9}" srcOrd="0" destOrd="0" presId="urn:microsoft.com/office/officeart/2005/8/layout/vList3"/>
    <dgm:cxn modelId="{630B28EA-5B1B-4096-BF52-FB7FACAE7F05}" type="presParOf" srcId="{EBA6E354-1819-4CB2-921A-F4B55C5D8655}" destId="{07437F9C-3750-4E35-B76E-917000472654}"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E52AC1-469D-834C-90E7-F18FBEA65348}" type="doc">
      <dgm:prSet loTypeId="urn:microsoft.com/office/officeart/2005/8/layout/cycle8" loCatId="" qsTypeId="urn:microsoft.com/office/officeart/2005/8/quickstyle/simple1" qsCatId="simple" csTypeId="urn:microsoft.com/office/officeart/2005/8/colors/accent1_2" csCatId="accent1" phldr="1"/>
      <dgm:spPr/>
      <dgm:t>
        <a:bodyPr/>
        <a:lstStyle/>
        <a:p>
          <a:endParaRPr lang="es-ES"/>
        </a:p>
      </dgm:t>
    </dgm:pt>
    <dgm:pt modelId="{F412EAAB-F294-3F41-8C96-35FD109C3BD0}">
      <dgm:prSet phldrT="[Texto]" custT="1"/>
      <dgm:spPr>
        <a:solidFill>
          <a:srgbClr val="2842A2"/>
        </a:solidFill>
      </dgm:spPr>
      <dgm:t>
        <a:bodyPr/>
        <a:lstStyle/>
        <a:p>
          <a:r>
            <a:rPr lang="es-ES" sz="1400" b="1" dirty="0"/>
            <a:t>CREDIBILITY</a:t>
          </a:r>
        </a:p>
        <a:p>
          <a:r>
            <a:rPr lang="es-ES" sz="800" b="0" i="0" u="none" dirty="0"/>
            <a:t>• Developing </a:t>
          </a:r>
          <a:r>
            <a:rPr lang="es-ES" sz="800" b="0" i="0" u="none" dirty="0" err="1"/>
            <a:t>rapport</a:t>
          </a:r>
          <a:endParaRPr lang="es-ES" sz="800" b="0" i="0" u="none" dirty="0"/>
        </a:p>
        <a:p>
          <a:pPr>
            <a:buFont typeface="Arial" panose="020B0604020202020204" pitchFamily="34" charset="0"/>
            <a:buChar char="•"/>
          </a:pPr>
          <a:r>
            <a:rPr lang="es-ES" sz="800" b="0" i="0" u="none" dirty="0"/>
            <a:t>• Building trust</a:t>
          </a:r>
        </a:p>
        <a:p>
          <a:pPr>
            <a:buFont typeface="Arial" panose="020B0604020202020204" pitchFamily="34" charset="0"/>
            <a:buChar char="•"/>
          </a:pPr>
          <a:r>
            <a:rPr lang="es-ES" sz="800" b="0" i="0" u="none" dirty="0"/>
            <a:t>• </a:t>
          </a:r>
          <a:r>
            <a:rPr lang="es-ES" sz="800" b="0" i="0" u="none" dirty="0" err="1"/>
            <a:t>Becoming</a:t>
          </a:r>
          <a:r>
            <a:rPr lang="es-ES" sz="800" b="0" i="0" u="none" dirty="0"/>
            <a:t> a </a:t>
          </a:r>
          <a:r>
            <a:rPr lang="es-ES" sz="800" b="0" i="0" u="none" dirty="0" err="1"/>
            <a:t>partner</a:t>
          </a:r>
          <a:r>
            <a:rPr lang="es-ES" sz="800" b="0" i="0" u="none" dirty="0"/>
            <a:t> to the business</a:t>
          </a:r>
          <a:endParaRPr lang="es-ES" sz="800" dirty="0"/>
        </a:p>
      </dgm:t>
    </dgm:pt>
    <dgm:pt modelId="{49B2990A-7607-EB45-86EC-2BA5D513B7EB}" type="parTrans" cxnId="{CE4E4137-EB64-FC47-A471-26C157D0A639}">
      <dgm:prSet/>
      <dgm:spPr/>
      <dgm:t>
        <a:bodyPr/>
        <a:lstStyle/>
        <a:p>
          <a:endParaRPr lang="es-ES"/>
        </a:p>
      </dgm:t>
    </dgm:pt>
    <dgm:pt modelId="{F22135C1-9416-E947-9205-0A21904321C0}" type="sibTrans" cxnId="{CE4E4137-EB64-FC47-A471-26C157D0A639}">
      <dgm:prSet/>
      <dgm:spPr/>
      <dgm:t>
        <a:bodyPr/>
        <a:lstStyle/>
        <a:p>
          <a:endParaRPr lang="es-ES"/>
        </a:p>
      </dgm:t>
    </dgm:pt>
    <dgm:pt modelId="{3709EEF3-DA27-8348-9BE0-6E76674F73F1}">
      <dgm:prSet phldrT="[Texto]" custT="1"/>
      <dgm:spPr>
        <a:solidFill>
          <a:srgbClr val="2842A2"/>
        </a:solidFill>
      </dgm:spPr>
      <dgm:t>
        <a:bodyPr/>
        <a:lstStyle/>
        <a:p>
          <a:pPr algn="ctr"/>
          <a:r>
            <a:rPr lang="es-ES" sz="1400" b="1" dirty="0">
              <a:solidFill>
                <a:schemeClr val="bg1"/>
              </a:solidFill>
            </a:rPr>
            <a:t>VALUE</a:t>
          </a:r>
        </a:p>
        <a:p>
          <a:pPr algn="l"/>
          <a:r>
            <a:rPr lang="es-ES" sz="900" b="0" i="0" u="none" dirty="0"/>
            <a:t>•</a:t>
          </a:r>
          <a:r>
            <a:rPr lang="es-ES" sz="800" b="0" i="0" u="none" dirty="0" err="1"/>
            <a:t>Leading</a:t>
          </a:r>
          <a:r>
            <a:rPr lang="es-ES" sz="800" b="0" i="0" u="none" dirty="0"/>
            <a:t> with </a:t>
          </a:r>
          <a:r>
            <a:rPr lang="es-ES" sz="800" b="0" i="0" u="none" dirty="0" err="1"/>
            <a:t>resiliency</a:t>
          </a:r>
          <a:endParaRPr lang="es-ES" sz="800" b="0" i="0" u="none" dirty="0"/>
        </a:p>
        <a:p>
          <a:pPr algn="l">
            <a:buFont typeface="Arial" panose="020B0604020202020204" pitchFamily="34" charset="0"/>
            <a:buChar char="•"/>
          </a:pPr>
          <a:r>
            <a:rPr lang="es-ES" sz="800" b="0" i="0" u="none" dirty="0"/>
            <a:t>•</a:t>
          </a:r>
          <a:r>
            <a:rPr lang="es-ES" sz="800" b="0" i="0" u="none" dirty="0" err="1"/>
            <a:t>Understanding</a:t>
          </a:r>
          <a:r>
            <a:rPr lang="es-ES" sz="800" b="0" i="0" u="none" dirty="0"/>
            <a:t> the </a:t>
          </a:r>
          <a:r>
            <a:rPr lang="es-ES" sz="800" b="0" i="0" u="none" dirty="0" err="1"/>
            <a:t>evolving</a:t>
          </a:r>
          <a:r>
            <a:rPr lang="es-ES" sz="800" b="0" i="0" u="none" dirty="0"/>
            <a:t> role of the CIO</a:t>
          </a:r>
        </a:p>
        <a:p>
          <a:pPr algn="l">
            <a:buFont typeface="Arial" panose="020B0604020202020204" pitchFamily="34" charset="0"/>
            <a:buChar char="•"/>
          </a:pPr>
          <a:r>
            <a:rPr lang="es-ES" sz="800" b="0" i="0" u="none" dirty="0"/>
            <a:t>•</a:t>
          </a:r>
          <a:r>
            <a:rPr lang="es-ES" sz="800" b="0" i="0" u="none" dirty="0" err="1"/>
            <a:t>Impacting</a:t>
          </a:r>
          <a:r>
            <a:rPr lang="es-ES" sz="800" b="0" i="0" u="none" dirty="0"/>
            <a:t> destination </a:t>
          </a:r>
          <a:r>
            <a:rPr lang="es-ES" sz="800" b="0" i="0" u="none" dirty="0" err="1"/>
            <a:t>results</a:t>
          </a:r>
          <a:endParaRPr lang="es-ES" sz="800" dirty="0"/>
        </a:p>
      </dgm:t>
    </dgm:pt>
    <dgm:pt modelId="{A7999E4D-E518-AA41-B7A6-E2C8E0B0DD0D}" type="parTrans" cxnId="{143F962C-7C65-6146-950D-4917038AEEA3}">
      <dgm:prSet/>
      <dgm:spPr/>
      <dgm:t>
        <a:bodyPr/>
        <a:lstStyle/>
        <a:p>
          <a:endParaRPr lang="es-ES"/>
        </a:p>
      </dgm:t>
    </dgm:pt>
    <dgm:pt modelId="{A6D92616-C620-2840-853C-81D3FD7DFE7B}" type="sibTrans" cxnId="{143F962C-7C65-6146-950D-4917038AEEA3}">
      <dgm:prSet/>
      <dgm:spPr/>
      <dgm:t>
        <a:bodyPr/>
        <a:lstStyle/>
        <a:p>
          <a:endParaRPr lang="es-ES"/>
        </a:p>
      </dgm:t>
    </dgm:pt>
    <dgm:pt modelId="{88A898CA-FB23-274F-8DF3-681DC50EAB56}">
      <dgm:prSet phldrT="[Texto]" custT="1"/>
      <dgm:spPr>
        <a:solidFill>
          <a:srgbClr val="2842A2"/>
        </a:solidFill>
      </dgm:spPr>
      <dgm:t>
        <a:bodyPr/>
        <a:lstStyle/>
        <a:p>
          <a:r>
            <a:rPr lang="es-ES" sz="1400" b="1" dirty="0"/>
            <a:t>INFLUENCE</a:t>
          </a:r>
        </a:p>
        <a:p>
          <a:r>
            <a:rPr lang="es-ES" sz="700" b="0" i="0" u="none" dirty="0"/>
            <a:t>• </a:t>
          </a:r>
          <a:r>
            <a:rPr lang="es-ES" sz="700" b="0" i="0" u="none" dirty="0" err="1"/>
            <a:t>Storytelling</a:t>
          </a:r>
          <a:endParaRPr lang="es-ES" sz="700" b="0" i="0" u="none" dirty="0"/>
        </a:p>
        <a:p>
          <a:pPr>
            <a:buFont typeface="Arial" panose="020B0604020202020204" pitchFamily="34" charset="0"/>
            <a:buChar char="•"/>
          </a:pPr>
          <a:r>
            <a:rPr lang="es-ES" sz="700" b="0" i="0" u="none" dirty="0"/>
            <a:t>• </a:t>
          </a:r>
          <a:r>
            <a:rPr lang="es-ES" sz="700" b="0" i="0" u="none" dirty="0" err="1"/>
            <a:t>Using</a:t>
          </a:r>
          <a:r>
            <a:rPr lang="es-ES" sz="700" b="0" i="0" u="none" dirty="0"/>
            <a:t> </a:t>
          </a:r>
          <a:r>
            <a:rPr lang="es-ES" sz="700" b="0" i="0" u="none" dirty="0" err="1"/>
            <a:t>strengths</a:t>
          </a:r>
          <a:r>
            <a:rPr lang="es-ES" sz="700" b="0" i="0" u="none" dirty="0"/>
            <a:t> to </a:t>
          </a:r>
          <a:r>
            <a:rPr lang="es-ES" sz="700" b="0" i="0" u="none" dirty="0" err="1"/>
            <a:t>influence</a:t>
          </a:r>
          <a:endParaRPr lang="es-ES" sz="700" b="0" i="0" u="none" dirty="0"/>
        </a:p>
        <a:p>
          <a:pPr>
            <a:buFont typeface="Arial" panose="020B0604020202020204" pitchFamily="34" charset="0"/>
            <a:buChar char="•"/>
          </a:pPr>
          <a:r>
            <a:rPr lang="es-ES" sz="700" b="0" i="0" u="none" dirty="0"/>
            <a:t>• Developing </a:t>
          </a:r>
          <a:r>
            <a:rPr lang="es-ES" sz="700" b="0" i="0" u="none" dirty="0" err="1"/>
            <a:t>an</a:t>
          </a:r>
          <a:r>
            <a:rPr lang="es-ES" sz="700" b="0" i="0" u="none" dirty="0"/>
            <a:t> exclusive </a:t>
          </a:r>
          <a:r>
            <a:rPr lang="es-ES" sz="700" b="0" i="0" u="none" dirty="0" err="1"/>
            <a:t>mindset</a:t>
          </a:r>
          <a:endParaRPr lang="es-ES" sz="700" dirty="0"/>
        </a:p>
        <a:p>
          <a:endParaRPr lang="es-ES" sz="700" dirty="0"/>
        </a:p>
      </dgm:t>
    </dgm:pt>
    <dgm:pt modelId="{218C991A-0099-1345-BB07-42E6E82C129A}" type="sibTrans" cxnId="{8F65DA7E-79CF-424A-872E-4F1EF4C2184F}">
      <dgm:prSet/>
      <dgm:spPr/>
      <dgm:t>
        <a:bodyPr/>
        <a:lstStyle/>
        <a:p>
          <a:endParaRPr lang="es-ES"/>
        </a:p>
      </dgm:t>
    </dgm:pt>
    <dgm:pt modelId="{4AD636F9-DB89-C04F-8F4E-789A5DDBFF0C}" type="parTrans" cxnId="{8F65DA7E-79CF-424A-872E-4F1EF4C2184F}">
      <dgm:prSet/>
      <dgm:spPr/>
      <dgm:t>
        <a:bodyPr/>
        <a:lstStyle/>
        <a:p>
          <a:endParaRPr lang="es-ES"/>
        </a:p>
      </dgm:t>
    </dgm:pt>
    <dgm:pt modelId="{F211E28E-4D5A-584C-9C30-0883036E5ACB}" type="pres">
      <dgm:prSet presAssocID="{03E52AC1-469D-834C-90E7-F18FBEA65348}" presName="compositeShape" presStyleCnt="0">
        <dgm:presLayoutVars>
          <dgm:chMax val="7"/>
          <dgm:dir/>
          <dgm:resizeHandles val="exact"/>
        </dgm:presLayoutVars>
      </dgm:prSet>
      <dgm:spPr/>
    </dgm:pt>
    <dgm:pt modelId="{BF201BE0-CC62-2D4B-B35E-3A309F68A382}" type="pres">
      <dgm:prSet presAssocID="{03E52AC1-469D-834C-90E7-F18FBEA65348}" presName="wedge1" presStyleLbl="node1" presStyleIdx="0" presStyleCnt="3"/>
      <dgm:spPr/>
    </dgm:pt>
    <dgm:pt modelId="{EC24ACDE-A0BB-C54F-A58B-0344E31C0D59}" type="pres">
      <dgm:prSet presAssocID="{03E52AC1-469D-834C-90E7-F18FBEA65348}" presName="dummy1a" presStyleCnt="0"/>
      <dgm:spPr/>
    </dgm:pt>
    <dgm:pt modelId="{42464A99-73F6-E44D-A3AE-A3B72FC30661}" type="pres">
      <dgm:prSet presAssocID="{03E52AC1-469D-834C-90E7-F18FBEA65348}" presName="dummy1b" presStyleCnt="0"/>
      <dgm:spPr/>
    </dgm:pt>
    <dgm:pt modelId="{E2965240-F2FF-B841-8516-89230716FE1E}" type="pres">
      <dgm:prSet presAssocID="{03E52AC1-469D-834C-90E7-F18FBEA65348}" presName="wedge1Tx" presStyleLbl="node1" presStyleIdx="0" presStyleCnt="3">
        <dgm:presLayoutVars>
          <dgm:chMax val="0"/>
          <dgm:chPref val="0"/>
          <dgm:bulletEnabled val="1"/>
        </dgm:presLayoutVars>
      </dgm:prSet>
      <dgm:spPr/>
    </dgm:pt>
    <dgm:pt modelId="{A4AEF244-2F2A-584C-A51A-E24D3F3D87A1}" type="pres">
      <dgm:prSet presAssocID="{03E52AC1-469D-834C-90E7-F18FBEA65348}" presName="wedge2" presStyleLbl="node1" presStyleIdx="1" presStyleCnt="3"/>
      <dgm:spPr/>
    </dgm:pt>
    <dgm:pt modelId="{981E2378-67AE-3942-84BF-BEDC1617CF0B}" type="pres">
      <dgm:prSet presAssocID="{03E52AC1-469D-834C-90E7-F18FBEA65348}" presName="dummy2a" presStyleCnt="0"/>
      <dgm:spPr/>
    </dgm:pt>
    <dgm:pt modelId="{9BDE2801-8BF0-FF4C-9FFC-062DEA9A7480}" type="pres">
      <dgm:prSet presAssocID="{03E52AC1-469D-834C-90E7-F18FBEA65348}" presName="dummy2b" presStyleCnt="0"/>
      <dgm:spPr/>
    </dgm:pt>
    <dgm:pt modelId="{67D28885-0F81-3C41-988A-1E15C43F3F76}" type="pres">
      <dgm:prSet presAssocID="{03E52AC1-469D-834C-90E7-F18FBEA65348}" presName="wedge2Tx" presStyleLbl="node1" presStyleIdx="1" presStyleCnt="3">
        <dgm:presLayoutVars>
          <dgm:chMax val="0"/>
          <dgm:chPref val="0"/>
          <dgm:bulletEnabled val="1"/>
        </dgm:presLayoutVars>
      </dgm:prSet>
      <dgm:spPr/>
    </dgm:pt>
    <dgm:pt modelId="{5528E559-12EA-C942-917E-DC3BE54C2899}" type="pres">
      <dgm:prSet presAssocID="{03E52AC1-469D-834C-90E7-F18FBEA65348}" presName="wedge3" presStyleLbl="node1" presStyleIdx="2" presStyleCnt="3" custScaleX="103189"/>
      <dgm:spPr/>
    </dgm:pt>
    <dgm:pt modelId="{6E891CBC-61B0-2548-9FF9-1BB41B1A7F3F}" type="pres">
      <dgm:prSet presAssocID="{03E52AC1-469D-834C-90E7-F18FBEA65348}" presName="dummy3a" presStyleCnt="0"/>
      <dgm:spPr/>
    </dgm:pt>
    <dgm:pt modelId="{EBA22BE6-B9E7-AA49-9572-57AB9BBFCCA1}" type="pres">
      <dgm:prSet presAssocID="{03E52AC1-469D-834C-90E7-F18FBEA65348}" presName="dummy3b" presStyleCnt="0"/>
      <dgm:spPr/>
    </dgm:pt>
    <dgm:pt modelId="{E4A2F862-E8A6-D649-B254-646EBE75CAA3}" type="pres">
      <dgm:prSet presAssocID="{03E52AC1-469D-834C-90E7-F18FBEA65348}" presName="wedge3Tx" presStyleLbl="node1" presStyleIdx="2" presStyleCnt="3">
        <dgm:presLayoutVars>
          <dgm:chMax val="0"/>
          <dgm:chPref val="0"/>
          <dgm:bulletEnabled val="1"/>
        </dgm:presLayoutVars>
      </dgm:prSet>
      <dgm:spPr/>
    </dgm:pt>
    <dgm:pt modelId="{92CA9401-4647-9541-B6C3-0DEA776B63E7}" type="pres">
      <dgm:prSet presAssocID="{F22135C1-9416-E947-9205-0A21904321C0}" presName="arrowWedge1" presStyleLbl="fgSibTrans2D1" presStyleIdx="0" presStyleCnt="3"/>
      <dgm:spPr>
        <a:solidFill>
          <a:srgbClr val="FFC000"/>
        </a:solidFill>
      </dgm:spPr>
    </dgm:pt>
    <dgm:pt modelId="{5549FCAE-83F7-AD46-B7CC-469E69E2F7F2}" type="pres">
      <dgm:prSet presAssocID="{218C991A-0099-1345-BB07-42E6E82C129A}" presName="arrowWedge2" presStyleLbl="fgSibTrans2D1" presStyleIdx="1" presStyleCnt="3"/>
      <dgm:spPr>
        <a:solidFill>
          <a:srgbClr val="FFC000"/>
        </a:solidFill>
      </dgm:spPr>
    </dgm:pt>
    <dgm:pt modelId="{B720B78C-E357-D44A-A58A-6ABC3EB6ACF4}" type="pres">
      <dgm:prSet presAssocID="{A6D92616-C620-2840-853C-81D3FD7DFE7B}" presName="arrowWedge3" presStyleLbl="fgSibTrans2D1" presStyleIdx="2" presStyleCnt="3"/>
      <dgm:spPr>
        <a:solidFill>
          <a:srgbClr val="FFC000"/>
        </a:solidFill>
      </dgm:spPr>
    </dgm:pt>
  </dgm:ptLst>
  <dgm:cxnLst>
    <dgm:cxn modelId="{143F962C-7C65-6146-950D-4917038AEEA3}" srcId="{03E52AC1-469D-834C-90E7-F18FBEA65348}" destId="{3709EEF3-DA27-8348-9BE0-6E76674F73F1}" srcOrd="2" destOrd="0" parTransId="{A7999E4D-E518-AA41-B7A6-E2C8E0B0DD0D}" sibTransId="{A6D92616-C620-2840-853C-81D3FD7DFE7B}"/>
    <dgm:cxn modelId="{CE4E4137-EB64-FC47-A471-26C157D0A639}" srcId="{03E52AC1-469D-834C-90E7-F18FBEA65348}" destId="{F412EAAB-F294-3F41-8C96-35FD109C3BD0}" srcOrd="0" destOrd="0" parTransId="{49B2990A-7607-EB45-86EC-2BA5D513B7EB}" sibTransId="{F22135C1-9416-E947-9205-0A21904321C0}"/>
    <dgm:cxn modelId="{3A5C8637-CB0C-E946-8DC6-B42E176315FC}" type="presOf" srcId="{F412EAAB-F294-3F41-8C96-35FD109C3BD0}" destId="{E2965240-F2FF-B841-8516-89230716FE1E}" srcOrd="1" destOrd="0" presId="urn:microsoft.com/office/officeart/2005/8/layout/cycle8"/>
    <dgm:cxn modelId="{25736360-02F9-8346-B10C-15C99E9E0374}" type="presOf" srcId="{3709EEF3-DA27-8348-9BE0-6E76674F73F1}" destId="{E4A2F862-E8A6-D649-B254-646EBE75CAA3}" srcOrd="1" destOrd="0" presId="urn:microsoft.com/office/officeart/2005/8/layout/cycle8"/>
    <dgm:cxn modelId="{8449B355-2312-844B-87E9-F3D3CCAC1FB6}" type="presOf" srcId="{88A898CA-FB23-274F-8DF3-681DC50EAB56}" destId="{67D28885-0F81-3C41-988A-1E15C43F3F76}" srcOrd="1" destOrd="0" presId="urn:microsoft.com/office/officeart/2005/8/layout/cycle8"/>
    <dgm:cxn modelId="{8F65DA7E-79CF-424A-872E-4F1EF4C2184F}" srcId="{03E52AC1-469D-834C-90E7-F18FBEA65348}" destId="{88A898CA-FB23-274F-8DF3-681DC50EAB56}" srcOrd="1" destOrd="0" parTransId="{4AD636F9-DB89-C04F-8F4E-789A5DDBFF0C}" sibTransId="{218C991A-0099-1345-BB07-42E6E82C129A}"/>
    <dgm:cxn modelId="{0547B0AB-1F2D-C342-B84B-DF7DC015A22C}" type="presOf" srcId="{3709EEF3-DA27-8348-9BE0-6E76674F73F1}" destId="{5528E559-12EA-C942-917E-DC3BE54C2899}" srcOrd="0" destOrd="0" presId="urn:microsoft.com/office/officeart/2005/8/layout/cycle8"/>
    <dgm:cxn modelId="{9795DEB3-EA13-744F-9747-F7796C823856}" type="presOf" srcId="{03E52AC1-469D-834C-90E7-F18FBEA65348}" destId="{F211E28E-4D5A-584C-9C30-0883036E5ACB}" srcOrd="0" destOrd="0" presId="urn:microsoft.com/office/officeart/2005/8/layout/cycle8"/>
    <dgm:cxn modelId="{73E171CE-8826-8E4A-907C-66E5B867223A}" type="presOf" srcId="{88A898CA-FB23-274F-8DF3-681DC50EAB56}" destId="{A4AEF244-2F2A-584C-A51A-E24D3F3D87A1}" srcOrd="0" destOrd="0" presId="urn:microsoft.com/office/officeart/2005/8/layout/cycle8"/>
    <dgm:cxn modelId="{471263DC-4688-894F-A839-242F4F8FEBE9}" type="presOf" srcId="{F412EAAB-F294-3F41-8C96-35FD109C3BD0}" destId="{BF201BE0-CC62-2D4B-B35E-3A309F68A382}" srcOrd="0" destOrd="0" presId="urn:microsoft.com/office/officeart/2005/8/layout/cycle8"/>
    <dgm:cxn modelId="{E4F0817A-4AD4-5640-BB76-1C199F81799E}" type="presParOf" srcId="{F211E28E-4D5A-584C-9C30-0883036E5ACB}" destId="{BF201BE0-CC62-2D4B-B35E-3A309F68A382}" srcOrd="0" destOrd="0" presId="urn:microsoft.com/office/officeart/2005/8/layout/cycle8"/>
    <dgm:cxn modelId="{D07D4D4E-707D-1D4F-9F5D-89BAD67F8C1F}" type="presParOf" srcId="{F211E28E-4D5A-584C-9C30-0883036E5ACB}" destId="{EC24ACDE-A0BB-C54F-A58B-0344E31C0D59}" srcOrd="1" destOrd="0" presId="urn:microsoft.com/office/officeart/2005/8/layout/cycle8"/>
    <dgm:cxn modelId="{7774A96A-4970-124B-8CDB-DAC50720012D}" type="presParOf" srcId="{F211E28E-4D5A-584C-9C30-0883036E5ACB}" destId="{42464A99-73F6-E44D-A3AE-A3B72FC30661}" srcOrd="2" destOrd="0" presId="urn:microsoft.com/office/officeart/2005/8/layout/cycle8"/>
    <dgm:cxn modelId="{46DAD927-BFC8-8D48-A6AD-27ED5262CDDB}" type="presParOf" srcId="{F211E28E-4D5A-584C-9C30-0883036E5ACB}" destId="{E2965240-F2FF-B841-8516-89230716FE1E}" srcOrd="3" destOrd="0" presId="urn:microsoft.com/office/officeart/2005/8/layout/cycle8"/>
    <dgm:cxn modelId="{21CEF901-5FAA-4748-AFBC-E68DBCDC4E45}" type="presParOf" srcId="{F211E28E-4D5A-584C-9C30-0883036E5ACB}" destId="{A4AEF244-2F2A-584C-A51A-E24D3F3D87A1}" srcOrd="4" destOrd="0" presId="urn:microsoft.com/office/officeart/2005/8/layout/cycle8"/>
    <dgm:cxn modelId="{2086C2A4-BBEC-884D-A095-311CD06E5418}" type="presParOf" srcId="{F211E28E-4D5A-584C-9C30-0883036E5ACB}" destId="{981E2378-67AE-3942-84BF-BEDC1617CF0B}" srcOrd="5" destOrd="0" presId="urn:microsoft.com/office/officeart/2005/8/layout/cycle8"/>
    <dgm:cxn modelId="{0205E4A5-CCA9-7341-88A4-8EE15F3AE5DF}" type="presParOf" srcId="{F211E28E-4D5A-584C-9C30-0883036E5ACB}" destId="{9BDE2801-8BF0-FF4C-9FFC-062DEA9A7480}" srcOrd="6" destOrd="0" presId="urn:microsoft.com/office/officeart/2005/8/layout/cycle8"/>
    <dgm:cxn modelId="{1A6EC8A9-A86F-C540-9EF2-4924971CB97A}" type="presParOf" srcId="{F211E28E-4D5A-584C-9C30-0883036E5ACB}" destId="{67D28885-0F81-3C41-988A-1E15C43F3F76}" srcOrd="7" destOrd="0" presId="urn:microsoft.com/office/officeart/2005/8/layout/cycle8"/>
    <dgm:cxn modelId="{EA546A8F-AC9F-DC4C-AF9B-525EF18957AC}" type="presParOf" srcId="{F211E28E-4D5A-584C-9C30-0883036E5ACB}" destId="{5528E559-12EA-C942-917E-DC3BE54C2899}" srcOrd="8" destOrd="0" presId="urn:microsoft.com/office/officeart/2005/8/layout/cycle8"/>
    <dgm:cxn modelId="{D608B8D9-5F85-AF46-82A9-D2A1B2C55482}" type="presParOf" srcId="{F211E28E-4D5A-584C-9C30-0883036E5ACB}" destId="{6E891CBC-61B0-2548-9FF9-1BB41B1A7F3F}" srcOrd="9" destOrd="0" presId="urn:microsoft.com/office/officeart/2005/8/layout/cycle8"/>
    <dgm:cxn modelId="{9BB8857E-C0F9-D948-9BD9-E3D040D2C582}" type="presParOf" srcId="{F211E28E-4D5A-584C-9C30-0883036E5ACB}" destId="{EBA22BE6-B9E7-AA49-9572-57AB9BBFCCA1}" srcOrd="10" destOrd="0" presId="urn:microsoft.com/office/officeart/2005/8/layout/cycle8"/>
    <dgm:cxn modelId="{4B2B7FC6-5D6B-F04E-97AA-0D1A031438A8}" type="presParOf" srcId="{F211E28E-4D5A-584C-9C30-0883036E5ACB}" destId="{E4A2F862-E8A6-D649-B254-646EBE75CAA3}" srcOrd="11" destOrd="0" presId="urn:microsoft.com/office/officeart/2005/8/layout/cycle8"/>
    <dgm:cxn modelId="{077DC1EE-2038-0F44-8C9E-02A09023ED60}" type="presParOf" srcId="{F211E28E-4D5A-584C-9C30-0883036E5ACB}" destId="{92CA9401-4647-9541-B6C3-0DEA776B63E7}" srcOrd="12" destOrd="0" presId="urn:microsoft.com/office/officeart/2005/8/layout/cycle8"/>
    <dgm:cxn modelId="{9EB2BB93-1AB4-F947-B256-DA8D20F78353}" type="presParOf" srcId="{F211E28E-4D5A-584C-9C30-0883036E5ACB}" destId="{5549FCAE-83F7-AD46-B7CC-469E69E2F7F2}" srcOrd="13" destOrd="0" presId="urn:microsoft.com/office/officeart/2005/8/layout/cycle8"/>
    <dgm:cxn modelId="{E975AD90-68CB-A547-997C-E54F20FD4F85}" type="presParOf" srcId="{F211E28E-4D5A-584C-9C30-0883036E5ACB}" destId="{B720B78C-E357-D44A-A58A-6ABC3EB6ACF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1BB32-AD1C-4E8F-8DDC-1C28F4895339}">
      <dsp:nvSpPr>
        <dsp:cNvPr id="0" name=""/>
        <dsp:cNvSpPr/>
      </dsp:nvSpPr>
      <dsp:spPr>
        <a:xfrm rot="10800000">
          <a:off x="1915786" y="2814"/>
          <a:ext cx="5314570" cy="23086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8036" tIns="64770" rIns="120904" bIns="64770" numCol="1" spcCol="1270" anchor="t" anchorCtr="0">
          <a:noAutofit/>
        </a:bodyPr>
        <a:lstStyle/>
        <a:p>
          <a:pPr marL="0" lvl="0" indent="0" algn="l" defTabSz="755650">
            <a:lnSpc>
              <a:spcPct val="90000"/>
            </a:lnSpc>
            <a:spcBef>
              <a:spcPct val="0"/>
            </a:spcBef>
            <a:spcAft>
              <a:spcPct val="35000"/>
            </a:spcAft>
            <a:buNone/>
          </a:pPr>
          <a:r>
            <a:rPr lang="en-GB" sz="1700" b="1" kern="1200" noProof="0" dirty="0"/>
            <a:t>Marianna Sigala</a:t>
          </a:r>
        </a:p>
        <a:p>
          <a:pPr marL="114300" lvl="1" indent="-114300" algn="l" defTabSz="577850">
            <a:lnSpc>
              <a:spcPct val="90000"/>
            </a:lnSpc>
            <a:spcBef>
              <a:spcPct val="0"/>
            </a:spcBef>
            <a:spcAft>
              <a:spcPct val="15000"/>
            </a:spcAft>
            <a:buFont typeface="Wingdings" panose="05000000000000000000" pitchFamily="2" charset="2"/>
            <a:buChar char="§"/>
          </a:pPr>
          <a:r>
            <a:rPr lang="en-GB" sz="1300" kern="1200" noProof="0" dirty="0"/>
            <a:t>Professor at University of Piraeus (Greece).</a:t>
          </a:r>
        </a:p>
        <a:p>
          <a:pPr marL="114300" lvl="1" indent="-114300" algn="l" defTabSz="577850">
            <a:lnSpc>
              <a:spcPct val="90000"/>
            </a:lnSpc>
            <a:spcBef>
              <a:spcPct val="0"/>
            </a:spcBef>
            <a:spcAft>
              <a:spcPct val="15000"/>
            </a:spcAft>
            <a:buFont typeface="Wingdings" panose="05000000000000000000" pitchFamily="2" charset="2"/>
            <a:buChar char="§"/>
          </a:pPr>
          <a:r>
            <a:rPr lang="en-GB" sz="1300" b="1" kern="1200" noProof="0" dirty="0"/>
            <a:t>Interest areas</a:t>
          </a:r>
          <a:r>
            <a:rPr lang="en-GB" sz="1300" kern="1200" noProof="0" dirty="0"/>
            <a:t>: Service &amp; experience management, ICT in tourism and hospitality, and wine tourism. </a:t>
          </a:r>
        </a:p>
        <a:p>
          <a:pPr marL="114300" lvl="1" indent="-114300" algn="l" defTabSz="577850">
            <a:lnSpc>
              <a:spcPct val="90000"/>
            </a:lnSpc>
            <a:spcBef>
              <a:spcPct val="0"/>
            </a:spcBef>
            <a:spcAft>
              <a:spcPct val="15000"/>
            </a:spcAft>
            <a:buFont typeface="Wingdings" panose="05000000000000000000" pitchFamily="2" charset="2"/>
            <a:buChar char="§"/>
          </a:pPr>
          <a:r>
            <a:rPr lang="en-GB" sz="1300" kern="1200" noProof="0" dirty="0"/>
            <a:t>Widely published (11 books &amp; numerous papers)and Keynote speaker in international conferences. </a:t>
          </a:r>
        </a:p>
        <a:p>
          <a:pPr marL="114300" lvl="1" indent="-114300" algn="l" defTabSz="577850">
            <a:lnSpc>
              <a:spcPct val="90000"/>
            </a:lnSpc>
            <a:spcBef>
              <a:spcPct val="0"/>
            </a:spcBef>
            <a:spcAft>
              <a:spcPct val="15000"/>
            </a:spcAft>
            <a:buFont typeface="Wingdings" panose="05000000000000000000" pitchFamily="2" charset="2"/>
            <a:buChar char="§"/>
          </a:pPr>
          <a:r>
            <a:rPr lang="en-GB" sz="1300" kern="1200" noProof="0" dirty="0"/>
            <a:t>International research projects e.g. EU, Council of Europe, Australian Dep. Foreign Affairs &amp; Trade.</a:t>
          </a:r>
        </a:p>
      </dsp:txBody>
      <dsp:txXfrm rot="10800000">
        <a:off x="2492940" y="2814"/>
        <a:ext cx="4737416" cy="2308617"/>
      </dsp:txXfrm>
    </dsp:sp>
    <dsp:sp modelId="{388D052D-3564-40A9-8E29-438F466D1462}">
      <dsp:nvSpPr>
        <dsp:cNvPr id="0" name=""/>
        <dsp:cNvSpPr/>
      </dsp:nvSpPr>
      <dsp:spPr>
        <a:xfrm>
          <a:off x="770897" y="0"/>
          <a:ext cx="2308617" cy="2308617"/>
        </a:xfrm>
        <a:prstGeom prst="ellipse">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37F9C-3750-4E35-B76E-917000472654}">
      <dsp:nvSpPr>
        <dsp:cNvPr id="0" name=""/>
        <dsp:cNvSpPr/>
      </dsp:nvSpPr>
      <dsp:spPr>
        <a:xfrm rot="10800000">
          <a:off x="1915786" y="3000571"/>
          <a:ext cx="5314570" cy="23086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8036" tIns="64770" rIns="120904" bIns="64770" numCol="1" spcCol="1270" anchor="t" anchorCtr="0">
          <a:noAutofit/>
        </a:bodyPr>
        <a:lstStyle/>
        <a:p>
          <a:pPr marL="0" lvl="0" indent="0" algn="l" defTabSz="755650">
            <a:lnSpc>
              <a:spcPct val="90000"/>
            </a:lnSpc>
            <a:spcBef>
              <a:spcPct val="0"/>
            </a:spcBef>
            <a:spcAft>
              <a:spcPct val="35000"/>
            </a:spcAft>
            <a:buNone/>
          </a:pPr>
          <a:r>
            <a:rPr lang="es-ES" sz="1700" b="1" kern="1200" dirty="0"/>
            <a:t>Estrella Díaz Sánchez </a:t>
          </a:r>
        </a:p>
        <a:p>
          <a:pPr marL="114300" lvl="1" indent="-114300" algn="l" defTabSz="577850">
            <a:lnSpc>
              <a:spcPct val="90000"/>
            </a:lnSpc>
            <a:spcBef>
              <a:spcPct val="0"/>
            </a:spcBef>
            <a:spcAft>
              <a:spcPct val="15000"/>
            </a:spcAft>
            <a:buChar char="•"/>
          </a:pPr>
          <a:r>
            <a:rPr lang="en-GB" sz="1300" kern="1200" noProof="0" dirty="0"/>
            <a:t>Researcher at University of Castilla-La Mancha (UCLM) , a Marie </a:t>
          </a:r>
          <a:r>
            <a:rPr lang="en-GB" sz="1300" kern="1200" noProof="0" dirty="0" err="1"/>
            <a:t>Sklodowska</a:t>
          </a:r>
          <a:r>
            <a:rPr lang="en-GB" sz="1300" kern="1200" noProof="0" dirty="0"/>
            <a:t>-Curie Senior Global fellow, and principal investigator of Horizon 2020 Project “Smart Tourism Challenges”.</a:t>
          </a:r>
        </a:p>
        <a:p>
          <a:pPr marL="114300" lvl="1" indent="-114300" algn="l" defTabSz="577850">
            <a:lnSpc>
              <a:spcPct val="90000"/>
            </a:lnSpc>
            <a:spcBef>
              <a:spcPct val="0"/>
            </a:spcBef>
            <a:spcAft>
              <a:spcPct val="15000"/>
            </a:spcAft>
            <a:buChar char="•"/>
          </a:pPr>
          <a:r>
            <a:rPr lang="en-GB" sz="1300" kern="1200" noProof="0" dirty="0"/>
            <a:t>Research focus: consumer behaviour, tourism marketing, and new technologies. </a:t>
          </a:r>
        </a:p>
        <a:p>
          <a:pPr marL="114300" lvl="1" indent="-114300" algn="l" defTabSz="577850">
            <a:lnSpc>
              <a:spcPct val="90000"/>
            </a:lnSpc>
            <a:spcBef>
              <a:spcPct val="0"/>
            </a:spcBef>
            <a:spcAft>
              <a:spcPct val="15000"/>
            </a:spcAft>
            <a:buChar char="•"/>
          </a:pPr>
          <a:r>
            <a:rPr lang="en-GB" sz="1300" kern="1200" noProof="0" dirty="0"/>
            <a:t>Published over 35 papers, 1 book and 7 chapters. </a:t>
          </a:r>
        </a:p>
        <a:p>
          <a:pPr marL="114300" lvl="1" indent="-114300" algn="l" defTabSz="577850">
            <a:lnSpc>
              <a:spcPct val="90000"/>
            </a:lnSpc>
            <a:spcBef>
              <a:spcPct val="0"/>
            </a:spcBef>
            <a:spcAft>
              <a:spcPct val="15000"/>
            </a:spcAft>
            <a:buChar char="•"/>
          </a:pPr>
          <a:r>
            <a:rPr lang="en-GB" sz="1300" kern="1200" noProof="0" dirty="0"/>
            <a:t>Participated in research projects at EU, national and regional levels.</a:t>
          </a:r>
        </a:p>
      </dsp:txBody>
      <dsp:txXfrm rot="10800000">
        <a:off x="2492940" y="3000571"/>
        <a:ext cx="4737416" cy="2308617"/>
      </dsp:txXfrm>
    </dsp:sp>
    <dsp:sp modelId="{DBFA05D9-AA41-4143-AD7E-58F5D4C700D9}">
      <dsp:nvSpPr>
        <dsp:cNvPr id="0" name=""/>
        <dsp:cNvSpPr/>
      </dsp:nvSpPr>
      <dsp:spPr>
        <a:xfrm>
          <a:off x="761477" y="3000571"/>
          <a:ext cx="2308617" cy="23086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01BE0-CC62-2D4B-B35E-3A309F68A382}">
      <dsp:nvSpPr>
        <dsp:cNvPr id="0" name=""/>
        <dsp:cNvSpPr/>
      </dsp:nvSpPr>
      <dsp:spPr>
        <a:xfrm>
          <a:off x="1310336" y="216329"/>
          <a:ext cx="2795640" cy="2795640"/>
        </a:xfrm>
        <a:prstGeom prst="pie">
          <a:avLst>
            <a:gd name="adj1" fmla="val 16200000"/>
            <a:gd name="adj2" fmla="val 1800000"/>
          </a:avLst>
        </a:prstGeom>
        <a:solidFill>
          <a:srgbClr val="2842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t>CREDIBILITY</a:t>
          </a:r>
        </a:p>
        <a:p>
          <a:pPr marL="0" lvl="0" indent="0" algn="ctr" defTabSz="622300">
            <a:lnSpc>
              <a:spcPct val="90000"/>
            </a:lnSpc>
            <a:spcBef>
              <a:spcPct val="0"/>
            </a:spcBef>
            <a:spcAft>
              <a:spcPct val="35000"/>
            </a:spcAft>
            <a:buNone/>
          </a:pPr>
          <a:r>
            <a:rPr lang="es-ES" sz="800" b="0" i="0" u="none" kern="1200" dirty="0"/>
            <a:t>• Developing </a:t>
          </a:r>
          <a:r>
            <a:rPr lang="es-ES" sz="800" b="0" i="0" u="none" kern="1200" dirty="0" err="1"/>
            <a:t>rapport</a:t>
          </a:r>
          <a:endParaRPr lang="es-ES" sz="800" b="0" i="0" u="none" kern="1200" dirty="0"/>
        </a:p>
        <a:p>
          <a:pPr marL="0" lvl="0" indent="0" algn="ctr" defTabSz="622300">
            <a:lnSpc>
              <a:spcPct val="90000"/>
            </a:lnSpc>
            <a:spcBef>
              <a:spcPct val="0"/>
            </a:spcBef>
            <a:spcAft>
              <a:spcPct val="35000"/>
            </a:spcAft>
            <a:buFont typeface="Arial" panose="020B0604020202020204" pitchFamily="34" charset="0"/>
            <a:buNone/>
          </a:pPr>
          <a:r>
            <a:rPr lang="es-ES" sz="800" b="0" i="0" u="none" kern="1200" dirty="0"/>
            <a:t>• Building trust</a:t>
          </a:r>
        </a:p>
        <a:p>
          <a:pPr marL="0" lvl="0" indent="0" algn="ctr" defTabSz="622300">
            <a:lnSpc>
              <a:spcPct val="90000"/>
            </a:lnSpc>
            <a:spcBef>
              <a:spcPct val="0"/>
            </a:spcBef>
            <a:spcAft>
              <a:spcPct val="35000"/>
            </a:spcAft>
            <a:buFont typeface="Arial" panose="020B0604020202020204" pitchFamily="34" charset="0"/>
            <a:buNone/>
          </a:pPr>
          <a:r>
            <a:rPr lang="es-ES" sz="800" b="0" i="0" u="none" kern="1200" dirty="0"/>
            <a:t>• </a:t>
          </a:r>
          <a:r>
            <a:rPr lang="es-ES" sz="800" b="0" i="0" u="none" kern="1200" dirty="0" err="1"/>
            <a:t>Becoming</a:t>
          </a:r>
          <a:r>
            <a:rPr lang="es-ES" sz="800" b="0" i="0" u="none" kern="1200" dirty="0"/>
            <a:t> a </a:t>
          </a:r>
          <a:r>
            <a:rPr lang="es-ES" sz="800" b="0" i="0" u="none" kern="1200" dirty="0" err="1"/>
            <a:t>partner</a:t>
          </a:r>
          <a:r>
            <a:rPr lang="es-ES" sz="800" b="0" i="0" u="none" kern="1200" dirty="0"/>
            <a:t> to the business</a:t>
          </a:r>
          <a:endParaRPr lang="es-ES" sz="800" kern="1200" dirty="0"/>
        </a:p>
      </dsp:txBody>
      <dsp:txXfrm>
        <a:off x="2783706" y="808738"/>
        <a:ext cx="998443" cy="832036"/>
      </dsp:txXfrm>
    </dsp:sp>
    <dsp:sp modelId="{A4AEF244-2F2A-584C-A51A-E24D3F3D87A1}">
      <dsp:nvSpPr>
        <dsp:cNvPr id="0" name=""/>
        <dsp:cNvSpPr/>
      </dsp:nvSpPr>
      <dsp:spPr>
        <a:xfrm>
          <a:off x="1252759" y="316173"/>
          <a:ext cx="2795640" cy="2795640"/>
        </a:xfrm>
        <a:prstGeom prst="pie">
          <a:avLst>
            <a:gd name="adj1" fmla="val 1800000"/>
            <a:gd name="adj2" fmla="val 9000000"/>
          </a:avLst>
        </a:prstGeom>
        <a:solidFill>
          <a:srgbClr val="2842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t>INFLUENCE</a:t>
          </a:r>
        </a:p>
        <a:p>
          <a:pPr marL="0" lvl="0" indent="0" algn="ctr" defTabSz="622300">
            <a:lnSpc>
              <a:spcPct val="90000"/>
            </a:lnSpc>
            <a:spcBef>
              <a:spcPct val="0"/>
            </a:spcBef>
            <a:spcAft>
              <a:spcPct val="35000"/>
            </a:spcAft>
            <a:buNone/>
          </a:pPr>
          <a:r>
            <a:rPr lang="es-ES" sz="700" b="0" i="0" u="none" kern="1200" dirty="0"/>
            <a:t>• </a:t>
          </a:r>
          <a:r>
            <a:rPr lang="es-ES" sz="700" b="0" i="0" u="none" kern="1200" dirty="0" err="1"/>
            <a:t>Storytelling</a:t>
          </a:r>
          <a:endParaRPr lang="es-ES" sz="700" b="0" i="0" u="none" kern="1200" dirty="0"/>
        </a:p>
        <a:p>
          <a:pPr marL="0" lvl="0" indent="0" algn="ctr" defTabSz="622300">
            <a:lnSpc>
              <a:spcPct val="90000"/>
            </a:lnSpc>
            <a:spcBef>
              <a:spcPct val="0"/>
            </a:spcBef>
            <a:spcAft>
              <a:spcPct val="35000"/>
            </a:spcAft>
            <a:buFont typeface="Arial" panose="020B0604020202020204" pitchFamily="34" charset="0"/>
            <a:buNone/>
          </a:pPr>
          <a:r>
            <a:rPr lang="es-ES" sz="700" b="0" i="0" u="none" kern="1200" dirty="0"/>
            <a:t>• </a:t>
          </a:r>
          <a:r>
            <a:rPr lang="es-ES" sz="700" b="0" i="0" u="none" kern="1200" dirty="0" err="1"/>
            <a:t>Using</a:t>
          </a:r>
          <a:r>
            <a:rPr lang="es-ES" sz="700" b="0" i="0" u="none" kern="1200" dirty="0"/>
            <a:t> </a:t>
          </a:r>
          <a:r>
            <a:rPr lang="es-ES" sz="700" b="0" i="0" u="none" kern="1200" dirty="0" err="1"/>
            <a:t>strengths</a:t>
          </a:r>
          <a:r>
            <a:rPr lang="es-ES" sz="700" b="0" i="0" u="none" kern="1200" dirty="0"/>
            <a:t> to </a:t>
          </a:r>
          <a:r>
            <a:rPr lang="es-ES" sz="700" b="0" i="0" u="none" kern="1200" dirty="0" err="1"/>
            <a:t>influence</a:t>
          </a:r>
          <a:endParaRPr lang="es-ES" sz="700" b="0" i="0" u="none" kern="1200" dirty="0"/>
        </a:p>
        <a:p>
          <a:pPr marL="0" lvl="0" indent="0" algn="ctr" defTabSz="622300">
            <a:lnSpc>
              <a:spcPct val="90000"/>
            </a:lnSpc>
            <a:spcBef>
              <a:spcPct val="0"/>
            </a:spcBef>
            <a:spcAft>
              <a:spcPct val="35000"/>
            </a:spcAft>
            <a:buFont typeface="Arial" panose="020B0604020202020204" pitchFamily="34" charset="0"/>
            <a:buNone/>
          </a:pPr>
          <a:r>
            <a:rPr lang="es-ES" sz="700" b="0" i="0" u="none" kern="1200" dirty="0"/>
            <a:t>• Developing </a:t>
          </a:r>
          <a:r>
            <a:rPr lang="es-ES" sz="700" b="0" i="0" u="none" kern="1200" dirty="0" err="1"/>
            <a:t>an</a:t>
          </a:r>
          <a:r>
            <a:rPr lang="es-ES" sz="700" b="0" i="0" u="none" kern="1200" dirty="0"/>
            <a:t> exclusive </a:t>
          </a:r>
          <a:r>
            <a:rPr lang="es-ES" sz="700" b="0" i="0" u="none" kern="1200" dirty="0" err="1"/>
            <a:t>mindset</a:t>
          </a:r>
          <a:endParaRPr lang="es-ES" sz="700" kern="1200" dirty="0"/>
        </a:p>
        <a:p>
          <a:pPr marL="0" lvl="0" indent="0" algn="ctr" defTabSz="622300">
            <a:lnSpc>
              <a:spcPct val="90000"/>
            </a:lnSpc>
            <a:spcBef>
              <a:spcPct val="0"/>
            </a:spcBef>
            <a:spcAft>
              <a:spcPct val="35000"/>
            </a:spcAft>
            <a:buNone/>
          </a:pPr>
          <a:endParaRPr lang="es-ES" sz="700" kern="1200" dirty="0"/>
        </a:p>
      </dsp:txBody>
      <dsp:txXfrm>
        <a:off x="1918388" y="2130012"/>
        <a:ext cx="1497664" cy="732191"/>
      </dsp:txXfrm>
    </dsp:sp>
    <dsp:sp modelId="{5528E559-12EA-C942-917E-DC3BE54C2899}">
      <dsp:nvSpPr>
        <dsp:cNvPr id="0" name=""/>
        <dsp:cNvSpPr/>
      </dsp:nvSpPr>
      <dsp:spPr>
        <a:xfrm>
          <a:off x="1150606" y="216329"/>
          <a:ext cx="2884793" cy="2795640"/>
        </a:xfrm>
        <a:prstGeom prst="pie">
          <a:avLst>
            <a:gd name="adj1" fmla="val 9000000"/>
            <a:gd name="adj2" fmla="val 16200000"/>
          </a:avLst>
        </a:prstGeom>
        <a:solidFill>
          <a:srgbClr val="2842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bg1"/>
              </a:solidFill>
            </a:rPr>
            <a:t>VALUE</a:t>
          </a:r>
        </a:p>
        <a:p>
          <a:pPr marL="0" lvl="0" indent="0" algn="l" defTabSz="622300">
            <a:lnSpc>
              <a:spcPct val="90000"/>
            </a:lnSpc>
            <a:spcBef>
              <a:spcPct val="0"/>
            </a:spcBef>
            <a:spcAft>
              <a:spcPct val="35000"/>
            </a:spcAft>
            <a:buNone/>
          </a:pPr>
          <a:r>
            <a:rPr lang="es-ES" sz="900" b="0" i="0" u="none" kern="1200" dirty="0"/>
            <a:t>•</a:t>
          </a:r>
          <a:r>
            <a:rPr lang="es-ES" sz="800" b="0" i="0" u="none" kern="1200" dirty="0" err="1"/>
            <a:t>Leading</a:t>
          </a:r>
          <a:r>
            <a:rPr lang="es-ES" sz="800" b="0" i="0" u="none" kern="1200" dirty="0"/>
            <a:t> with </a:t>
          </a:r>
          <a:r>
            <a:rPr lang="es-ES" sz="800" b="0" i="0" u="none" kern="1200" dirty="0" err="1"/>
            <a:t>resiliency</a:t>
          </a:r>
          <a:endParaRPr lang="es-ES" sz="800" b="0" i="0" u="none" kern="1200" dirty="0"/>
        </a:p>
        <a:p>
          <a:pPr marL="0" lvl="0" indent="0" algn="l" defTabSz="622300">
            <a:lnSpc>
              <a:spcPct val="90000"/>
            </a:lnSpc>
            <a:spcBef>
              <a:spcPct val="0"/>
            </a:spcBef>
            <a:spcAft>
              <a:spcPct val="35000"/>
            </a:spcAft>
            <a:buFont typeface="Arial" panose="020B0604020202020204" pitchFamily="34" charset="0"/>
            <a:buNone/>
          </a:pPr>
          <a:r>
            <a:rPr lang="es-ES" sz="800" b="0" i="0" u="none" kern="1200" dirty="0"/>
            <a:t>•</a:t>
          </a:r>
          <a:r>
            <a:rPr lang="es-ES" sz="800" b="0" i="0" u="none" kern="1200" dirty="0" err="1"/>
            <a:t>Understanding</a:t>
          </a:r>
          <a:r>
            <a:rPr lang="es-ES" sz="800" b="0" i="0" u="none" kern="1200" dirty="0"/>
            <a:t> the </a:t>
          </a:r>
          <a:r>
            <a:rPr lang="es-ES" sz="800" b="0" i="0" u="none" kern="1200" dirty="0" err="1"/>
            <a:t>evolving</a:t>
          </a:r>
          <a:r>
            <a:rPr lang="es-ES" sz="800" b="0" i="0" u="none" kern="1200" dirty="0"/>
            <a:t> role of the CIO</a:t>
          </a:r>
        </a:p>
        <a:p>
          <a:pPr marL="0" lvl="0" indent="0" algn="l" defTabSz="622300">
            <a:lnSpc>
              <a:spcPct val="90000"/>
            </a:lnSpc>
            <a:spcBef>
              <a:spcPct val="0"/>
            </a:spcBef>
            <a:spcAft>
              <a:spcPct val="35000"/>
            </a:spcAft>
            <a:buFont typeface="Arial" panose="020B0604020202020204" pitchFamily="34" charset="0"/>
            <a:buNone/>
          </a:pPr>
          <a:r>
            <a:rPr lang="es-ES" sz="800" b="0" i="0" u="none" kern="1200" dirty="0"/>
            <a:t>•</a:t>
          </a:r>
          <a:r>
            <a:rPr lang="es-ES" sz="800" b="0" i="0" u="none" kern="1200" dirty="0" err="1"/>
            <a:t>Impacting</a:t>
          </a:r>
          <a:r>
            <a:rPr lang="es-ES" sz="800" b="0" i="0" u="none" kern="1200" dirty="0"/>
            <a:t> destination </a:t>
          </a:r>
          <a:r>
            <a:rPr lang="es-ES" sz="800" b="0" i="0" u="none" kern="1200" dirty="0" err="1"/>
            <a:t>results</a:t>
          </a:r>
          <a:endParaRPr lang="es-ES" sz="800" kern="1200" dirty="0"/>
        </a:p>
      </dsp:txBody>
      <dsp:txXfrm>
        <a:off x="1484761" y="808738"/>
        <a:ext cx="1030283" cy="832036"/>
      </dsp:txXfrm>
    </dsp:sp>
    <dsp:sp modelId="{92CA9401-4647-9541-B6C3-0DEA776B63E7}">
      <dsp:nvSpPr>
        <dsp:cNvPr id="0" name=""/>
        <dsp:cNvSpPr/>
      </dsp:nvSpPr>
      <dsp:spPr>
        <a:xfrm>
          <a:off x="1137503" y="43265"/>
          <a:ext cx="3141767" cy="3141767"/>
        </a:xfrm>
        <a:prstGeom prst="circularArrow">
          <a:avLst>
            <a:gd name="adj1" fmla="val 5085"/>
            <a:gd name="adj2" fmla="val 327528"/>
            <a:gd name="adj3" fmla="val 1472472"/>
            <a:gd name="adj4" fmla="val 16199432"/>
            <a:gd name="adj5" fmla="val 5932"/>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549FCAE-83F7-AD46-B7CC-469E69E2F7F2}">
      <dsp:nvSpPr>
        <dsp:cNvPr id="0" name=""/>
        <dsp:cNvSpPr/>
      </dsp:nvSpPr>
      <dsp:spPr>
        <a:xfrm>
          <a:off x="1079696" y="142933"/>
          <a:ext cx="3141767" cy="3141767"/>
        </a:xfrm>
        <a:prstGeom prst="circularArrow">
          <a:avLst>
            <a:gd name="adj1" fmla="val 5085"/>
            <a:gd name="adj2" fmla="val 327528"/>
            <a:gd name="adj3" fmla="val 8671970"/>
            <a:gd name="adj4" fmla="val 1800502"/>
            <a:gd name="adj5" fmla="val 5932"/>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B720B78C-E357-D44A-A58A-6ABC3EB6ACF4}">
      <dsp:nvSpPr>
        <dsp:cNvPr id="0" name=""/>
        <dsp:cNvSpPr/>
      </dsp:nvSpPr>
      <dsp:spPr>
        <a:xfrm>
          <a:off x="1021296" y="43265"/>
          <a:ext cx="3141767" cy="3141767"/>
        </a:xfrm>
        <a:prstGeom prst="circularArrow">
          <a:avLst>
            <a:gd name="adj1" fmla="val 5085"/>
            <a:gd name="adj2" fmla="val 327528"/>
            <a:gd name="adj3" fmla="val 15873039"/>
            <a:gd name="adj4" fmla="val 9000000"/>
            <a:gd name="adj5" fmla="val 5932"/>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7207F-647C-4358-9893-9A6E5AB8067C}" type="datetimeFigureOut">
              <a:rPr lang="es-ES" smtClean="0"/>
              <a:t>26/01/2023</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85ABF-C57D-4074-9325-FB9B87C246D1}" type="slidenum">
              <a:rPr lang="es-ES" smtClean="0"/>
              <a:t>‹#›</a:t>
            </a:fld>
            <a:endParaRPr lang="es-ES"/>
          </a:p>
        </p:txBody>
      </p:sp>
    </p:spTree>
    <p:extLst>
      <p:ext uri="{BB962C8B-B14F-4D97-AF65-F5344CB8AC3E}">
        <p14:creationId xmlns:p14="http://schemas.microsoft.com/office/powerpoint/2010/main" val="252793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46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21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22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69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675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06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383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FF21F98-1B64-CC28-043B-0F5CC391F1BA}"/>
              </a:ext>
            </a:extLst>
          </p:cNvPr>
          <p:cNvSpPr>
            <a:spLocks noGrp="1" noRot="1" noChangeAspect="1" noChangeArrowheads="1" noTextEdit="1"/>
          </p:cNvSpPr>
          <p:nvPr>
            <p:ph type="sldImg"/>
          </p:nvPr>
        </p:nvSpPr>
        <p:spPr>
          <a:xfrm>
            <a:off x="1792288" y="720725"/>
            <a:ext cx="3730625" cy="2098675"/>
          </a:xfrm>
          <a:ln/>
        </p:spPr>
      </p:sp>
      <p:sp>
        <p:nvSpPr>
          <p:cNvPr id="25603" name="Notes Placeholder 2">
            <a:extLst>
              <a:ext uri="{FF2B5EF4-FFF2-40B4-BE49-F238E27FC236}">
                <a16:creationId xmlns:a16="http://schemas.microsoft.com/office/drawing/2014/main" id="{F4434131-1AEF-83FB-BAC2-7FD2FA9FFDD8}"/>
              </a:ext>
            </a:extLst>
          </p:cNvPr>
          <p:cNvSpPr>
            <a:spLocks noGrp="1" noChangeArrowheads="1"/>
          </p:cNvSpPr>
          <p:nvPr>
            <p:ph type="body" idx="1"/>
          </p:nvPr>
        </p:nvSpPr>
        <p:spPr>
          <a:xfrm>
            <a:off x="679450" y="3098800"/>
            <a:ext cx="5851525" cy="6073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000">
                <a:cs typeface="Calibri" panose="020F0502020204030204" pitchFamily="34" charset="0"/>
              </a:rPr>
              <a:t>And google tracks each action in the Maps platform. This cycle happens millions of times per day.</a:t>
            </a:r>
          </a:p>
          <a:p>
            <a:r>
              <a:rPr lang="en-US" altLang="en-US" sz="2000">
                <a:cs typeface="Calibri" panose="020F0502020204030204" pitchFamily="34" charset="0"/>
              </a:rPr>
              <a:t>Phone 1 – counts as a view</a:t>
            </a:r>
          </a:p>
          <a:p>
            <a:r>
              <a:rPr lang="en-US" altLang="en-US" sz="2000">
                <a:cs typeface="Calibri" panose="020F0502020204030204" pitchFamily="34" charset="0"/>
              </a:rPr>
              <a:t>Phone 2 – they viewed their listing</a:t>
            </a:r>
          </a:p>
          <a:p>
            <a:r>
              <a:rPr lang="en-US" altLang="en-US" sz="2000">
                <a:cs typeface="Calibri" panose="020F0502020204030204" pitchFamily="34" charset="0"/>
              </a:rPr>
              <a:t>Phone 3 – direction request</a:t>
            </a:r>
          </a:p>
          <a:p>
            <a:r>
              <a:rPr lang="en-US" altLang="en-US" sz="2000">
                <a:cs typeface="Calibri" panose="020F0502020204030204" pitchFamily="34" charset="0"/>
              </a:rPr>
              <a:t>Phone 4 – show up and purchase</a:t>
            </a:r>
          </a:p>
        </p:txBody>
      </p:sp>
      <p:sp>
        <p:nvSpPr>
          <p:cNvPr id="25604" name="Slide Number Placeholder 3">
            <a:extLst>
              <a:ext uri="{FF2B5EF4-FFF2-40B4-BE49-F238E27FC236}">
                <a16:creationId xmlns:a16="http://schemas.microsoft.com/office/drawing/2014/main" id="{47D7D6B0-DD7D-A8C2-6DBD-DBA4B2133AC1}"/>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2725">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5EEFC05E-5BC5-4262-8771-90CC56D66305}" type="slidenum">
              <a:rPr lang="en-US" altLang="en-US" sz="1300">
                <a:solidFill>
                  <a:srgbClr val="000000"/>
                </a:solidFill>
              </a:rPr>
              <a:pPr/>
              <a:t>19</a:t>
            </a:fld>
            <a:endParaRPr lang="en-US" altLang="en-US" sz="13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297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342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B07139-C1D1-034B-4A4A-30701BDE6D92}"/>
              </a:ext>
            </a:extLst>
          </p:cNvPr>
          <p:cNvSpPr>
            <a:spLocks noGrp="1" noRot="1" noChangeAspect="1" noChangeArrowheads="1" noTextEdit="1"/>
          </p:cNvSpPr>
          <p:nvPr>
            <p:ph type="sldImg"/>
          </p:nvPr>
        </p:nvSpPr>
        <p:spPr>
          <a:xfrm>
            <a:off x="1349375" y="506413"/>
            <a:ext cx="3455988" cy="1944687"/>
          </a:xfrm>
          <a:ln/>
        </p:spPr>
      </p:sp>
      <p:sp>
        <p:nvSpPr>
          <p:cNvPr id="3" name="Notes Placeholder 2">
            <a:extLst>
              <a:ext uri="{FF2B5EF4-FFF2-40B4-BE49-F238E27FC236}">
                <a16:creationId xmlns:a16="http://schemas.microsoft.com/office/drawing/2014/main" id="{A3E6B05F-3E62-0C6F-73FB-3A711E7740FC}"/>
              </a:ext>
            </a:extLst>
          </p:cNvPr>
          <p:cNvSpPr>
            <a:spLocks noGrp="1"/>
          </p:cNvSpPr>
          <p:nvPr>
            <p:ph type="body" idx="1"/>
          </p:nvPr>
        </p:nvSpPr>
        <p:spPr>
          <a:xfrm>
            <a:off x="746125" y="2698750"/>
            <a:ext cx="5372100" cy="7227888"/>
          </a:xfrm>
        </p:spPr>
        <p:txBody>
          <a:bodyPr/>
          <a:lstStyle/>
          <a:p>
            <a:pPr>
              <a:defRPr/>
            </a:pPr>
            <a:r>
              <a:rPr lang="en-US" b="1" dirty="0"/>
              <a:t>Anne </a:t>
            </a:r>
          </a:p>
          <a:p>
            <a:pPr>
              <a:defRPr/>
            </a:pPr>
            <a:endParaRPr lang="en-US" b="1" u="sng" dirty="0"/>
          </a:p>
          <a:p>
            <a:pPr>
              <a:defRPr/>
            </a:pPr>
            <a:r>
              <a:rPr lang="en-US" b="1" u="sng" dirty="0"/>
              <a:t>What we do</a:t>
            </a:r>
          </a:p>
          <a:p>
            <a:pPr>
              <a:defRPr/>
            </a:pPr>
            <a:endParaRPr lang="en-US" b="1" dirty="0"/>
          </a:p>
          <a:p>
            <a:pPr>
              <a:defRPr/>
            </a:pPr>
            <a:r>
              <a:rPr lang="en-US" dirty="0"/>
              <a:t>Started Tasmania 2016- recruited 500 at 3 entry points-</a:t>
            </a:r>
          </a:p>
          <a:p>
            <a:pPr>
              <a:defRPr/>
            </a:pPr>
            <a:endParaRPr lang="en-US" dirty="0"/>
          </a:p>
          <a:p>
            <a:pPr>
              <a:defRPr/>
            </a:pPr>
            <a:r>
              <a:rPr lang="en-US" dirty="0"/>
              <a:t>App on a </a:t>
            </a:r>
            <a:r>
              <a:rPr lang="en-US" dirty="0" err="1"/>
              <a:t>mbile</a:t>
            </a:r>
            <a:r>
              <a:rPr lang="en-US" dirty="0"/>
              <a:t> phone </a:t>
            </a:r>
            <a:r>
              <a:rPr lang="en-US" dirty="0" err="1"/>
              <a:t>bc</a:t>
            </a:r>
            <a:r>
              <a:rPr lang="en-US" dirty="0"/>
              <a:t> poor </a:t>
            </a:r>
            <a:r>
              <a:rPr lang="en-US" dirty="0" err="1"/>
              <a:t>WiFi</a:t>
            </a:r>
            <a:r>
              <a:rPr lang="en-US" dirty="0"/>
              <a:t>- English and Chinese</a:t>
            </a:r>
          </a:p>
          <a:p>
            <a:pPr>
              <a:defRPr/>
            </a:pPr>
            <a:endParaRPr lang="en-US" dirty="0"/>
          </a:p>
          <a:p>
            <a:pPr>
              <a:defRPr/>
            </a:pPr>
            <a:r>
              <a:rPr lang="en-US" dirty="0"/>
              <a:t>Incentives:</a:t>
            </a:r>
          </a:p>
          <a:p>
            <a:pPr marL="171450" indent="-171450">
              <a:buFont typeface="Arial" panose="020B0604020202020204" pitchFamily="34" charset="0"/>
              <a:buChar char="•"/>
              <a:defRPr/>
            </a:pPr>
            <a:r>
              <a:rPr lang="en-US" dirty="0"/>
              <a:t>Free data</a:t>
            </a:r>
          </a:p>
          <a:p>
            <a:pPr marL="171450" indent="-171450">
              <a:buFont typeface="Arial" panose="020B0604020202020204" pitchFamily="34" charset="0"/>
              <a:buChar char="•"/>
              <a:defRPr/>
            </a:pPr>
            <a:r>
              <a:rPr lang="en-US" dirty="0" err="1"/>
              <a:t>TourTracer</a:t>
            </a:r>
            <a:r>
              <a:rPr lang="en-US" dirty="0"/>
              <a:t> map</a:t>
            </a:r>
          </a:p>
          <a:p>
            <a:pPr>
              <a:defRPr/>
            </a:pPr>
            <a:endParaRPr lang="en-US" b="1" dirty="0"/>
          </a:p>
          <a:p>
            <a:pPr>
              <a:defRPr/>
            </a:pPr>
            <a:endParaRPr lang="en-US" b="1" dirty="0"/>
          </a:p>
          <a:p>
            <a:pPr>
              <a:defRPr/>
            </a:pPr>
            <a:r>
              <a:rPr lang="en-US" dirty="0"/>
              <a:t>500: 2016</a:t>
            </a:r>
          </a:p>
          <a:p>
            <a:pPr>
              <a:defRPr/>
            </a:pPr>
            <a:r>
              <a:rPr lang="en-US" dirty="0"/>
              <a:t>500: 2017</a:t>
            </a:r>
          </a:p>
          <a:p>
            <a:pPr>
              <a:defRPr/>
            </a:pPr>
            <a:endParaRPr lang="en-US" b="1" dirty="0"/>
          </a:p>
          <a:p>
            <a:pPr>
              <a:defRPr/>
            </a:pPr>
            <a:endParaRPr lang="en-US" b="1" dirty="0"/>
          </a:p>
          <a:p>
            <a:pPr>
              <a:defRPr/>
            </a:pPr>
            <a:r>
              <a:rPr lang="en-US" b="1" dirty="0"/>
              <a:t>Tasmania: </a:t>
            </a:r>
            <a:r>
              <a:rPr lang="en-US" dirty="0"/>
              <a:t>launched Standalone app- with social media synced Tour Tracer map….</a:t>
            </a:r>
          </a:p>
          <a:p>
            <a:pPr>
              <a:defRPr/>
            </a:pPr>
            <a:endParaRPr lang="en-US" b="1" dirty="0"/>
          </a:p>
          <a:p>
            <a:pPr>
              <a:defRPr/>
            </a:pPr>
            <a:endParaRPr lang="en-AU" b="1" dirty="0"/>
          </a:p>
          <a:p>
            <a:pPr>
              <a:defRPr/>
            </a:pPr>
            <a:endParaRPr lang="en-AU" dirty="0"/>
          </a:p>
        </p:txBody>
      </p:sp>
      <p:sp>
        <p:nvSpPr>
          <p:cNvPr id="44036" name="Slide Number Placeholder 3">
            <a:extLst>
              <a:ext uri="{FF2B5EF4-FFF2-40B4-BE49-F238E27FC236}">
                <a16:creationId xmlns:a16="http://schemas.microsoft.com/office/drawing/2014/main" id="{87B08155-392A-DAAF-C847-E225587BC27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bg1"/>
                </a:solidFill>
                <a:latin typeface="Times New Roman" panose="02020603050405020304" pitchFamily="18" charset="0"/>
                <a:ea typeface="Microsoft YaHei" panose="020B0503020204020204" pitchFamily="34" charset="-122"/>
              </a:defRPr>
            </a:lvl1pPr>
            <a:lvl2pPr>
              <a:defRPr sz="2400">
                <a:solidFill>
                  <a:schemeClr val="bg1"/>
                </a:solidFill>
                <a:latin typeface="Times New Roman" panose="02020603050405020304" pitchFamily="18" charset="0"/>
                <a:ea typeface="Microsoft YaHei" panose="020B0503020204020204" pitchFamily="34" charset="-122"/>
              </a:defRPr>
            </a:lvl2pPr>
            <a:lvl3pPr>
              <a:defRPr sz="2400">
                <a:solidFill>
                  <a:schemeClr val="bg1"/>
                </a:solidFill>
                <a:latin typeface="Times New Roman" panose="02020603050405020304" pitchFamily="18" charset="0"/>
                <a:ea typeface="Microsoft YaHei" panose="020B0503020204020204" pitchFamily="34" charset="-122"/>
              </a:defRPr>
            </a:lvl3pPr>
            <a:lvl4pPr>
              <a:defRPr sz="2400">
                <a:solidFill>
                  <a:schemeClr val="bg1"/>
                </a:solidFill>
                <a:latin typeface="Times New Roman" panose="02020603050405020304" pitchFamily="18" charset="0"/>
                <a:ea typeface="Microsoft YaHei" panose="020B0503020204020204" pitchFamily="34" charset="-122"/>
              </a:defRPr>
            </a:lvl4pPr>
            <a:lvl5pPr>
              <a:defRPr sz="2400">
                <a:solidFill>
                  <a:schemeClr val="bg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9pPr>
          </a:lstStyle>
          <a:p>
            <a:pPr marL="0" indent="0" defTabSz="914400" hangingPunct="1">
              <a:buSzTx/>
              <a:tabLst/>
            </a:pPr>
            <a:fld id="{405F6EE5-9E2E-459D-85F1-37DB12AF0254}" type="slidenum">
              <a:rPr lang="en-AU" altLang="en-US" sz="1200">
                <a:solidFill>
                  <a:srgbClr val="000000"/>
                </a:solidFill>
                <a:latin typeface="Calibri" panose="020F0502020204030204" pitchFamily="34" charset="0"/>
              </a:rPr>
              <a:pPr marL="0" indent="0" defTabSz="914400" hangingPunct="1">
                <a:buSzTx/>
                <a:tabLst/>
              </a:pPr>
              <a:t>25</a:t>
            </a:fld>
            <a:endParaRPr lang="en-AU" altLang="en-US" sz="12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46818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69D5D1F-F568-34A6-BD5D-235708977531}"/>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F3ECDACB-AA5E-3A1C-B985-68C74C21E3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How does location tracking beat asking tourists where they have been?</a:t>
            </a:r>
          </a:p>
          <a:p>
            <a:endParaRPr lang="en-US" altLang="en-US"/>
          </a:p>
          <a:p>
            <a:r>
              <a:rPr lang="en-US" altLang="en-US"/>
              <a:t>Can combine tourists locations with other data sets like the ATDW in Australia to show interactions between tourists and operators.</a:t>
            </a:r>
          </a:p>
          <a:p>
            <a:endParaRPr lang="en-US" altLang="en-US"/>
          </a:p>
          <a:p>
            <a:r>
              <a:rPr lang="en-US" altLang="en-US"/>
              <a:t>Road safety information</a:t>
            </a:r>
          </a:p>
        </p:txBody>
      </p:sp>
      <p:sp>
        <p:nvSpPr>
          <p:cNvPr id="47108" name="Slide Number Placeholder 3">
            <a:extLst>
              <a:ext uri="{FF2B5EF4-FFF2-40B4-BE49-F238E27FC236}">
                <a16:creationId xmlns:a16="http://schemas.microsoft.com/office/drawing/2014/main" id="{6344962B-22EC-5518-C813-56F34E552A1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2725">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6EA6251A-1ED9-424F-8C68-1658B180788A}" type="slidenum">
              <a:rPr lang="en-US" altLang="en-US" sz="1300">
                <a:solidFill>
                  <a:srgbClr val="000000"/>
                </a:solidFill>
              </a:rPr>
              <a:pPr/>
              <a:t>27</a:t>
            </a:fld>
            <a:endParaRPr lang="en-US" altLang="en-US" sz="13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923701CE-7767-4663-EE93-7982A34CCACA}"/>
              </a:ext>
            </a:extLst>
          </p:cNvPr>
          <p:cNvSpPr>
            <a:spLocks noGrp="1" noRot="1" noChangeAspect="1" noChangeArrowheads="1" noTextEdit="1"/>
          </p:cNvSpPr>
          <p:nvPr>
            <p:ph type="sldImg"/>
          </p:nvPr>
        </p:nvSpPr>
        <p:spPr>
          <a:xfrm>
            <a:off x="1063625" y="671513"/>
            <a:ext cx="4210050" cy="2368550"/>
          </a:xfrm>
          <a:ln/>
        </p:spPr>
      </p:sp>
      <p:sp>
        <p:nvSpPr>
          <p:cNvPr id="50179" name="Notes Placeholder 2">
            <a:extLst>
              <a:ext uri="{FF2B5EF4-FFF2-40B4-BE49-F238E27FC236}">
                <a16:creationId xmlns:a16="http://schemas.microsoft.com/office/drawing/2014/main" id="{D050B62A-9547-AF90-93E3-B3165075579C}"/>
              </a:ext>
            </a:extLst>
          </p:cNvPr>
          <p:cNvSpPr>
            <a:spLocks noGrp="1" noChangeArrowheads="1"/>
          </p:cNvSpPr>
          <p:nvPr>
            <p:ph type="body" idx="1"/>
          </p:nvPr>
        </p:nvSpPr>
        <p:spPr>
          <a:xfrm>
            <a:off x="425450" y="3122613"/>
            <a:ext cx="6107113" cy="668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AU" altLang="en-US" b="1"/>
              <a:t>Big tour: </a:t>
            </a:r>
            <a:r>
              <a:rPr lang="en-AU" altLang="en-US"/>
              <a:t>visited all major regions in TAS</a:t>
            </a:r>
          </a:p>
          <a:p>
            <a:r>
              <a:rPr lang="en-AU" altLang="en-US" b="1"/>
              <a:t>West focus: </a:t>
            </a:r>
            <a:r>
              <a:rPr lang="en-AU" altLang="en-US"/>
              <a:t>spatially dispersed throughout the West (quite varied)</a:t>
            </a:r>
          </a:p>
          <a:p>
            <a:r>
              <a:rPr lang="en-AU" altLang="en-US" b="1"/>
              <a:t>South East: </a:t>
            </a:r>
            <a:r>
              <a:rPr lang="en-AU" altLang="en-US"/>
              <a:t>did not leave the South East of TAS</a:t>
            </a:r>
          </a:p>
          <a:p>
            <a:r>
              <a:rPr lang="en-AU" altLang="en-US" b="1"/>
              <a:t>Linear East: </a:t>
            </a:r>
            <a:r>
              <a:rPr lang="en-AU" altLang="en-US"/>
              <a:t>linear pattern through the East Coast</a:t>
            </a:r>
          </a:p>
          <a:p>
            <a:r>
              <a:rPr lang="en-AU" altLang="en-US" b="1"/>
              <a:t>East loop</a:t>
            </a:r>
            <a:r>
              <a:rPr lang="en-AU" altLang="en-US"/>
              <a:t>: circular pattern through the East Coast</a:t>
            </a:r>
          </a:p>
          <a:p>
            <a:r>
              <a:rPr lang="en-AU" altLang="en-US" b="1"/>
              <a:t>Hobart area: </a:t>
            </a:r>
            <a:r>
              <a:rPr lang="en-AU" altLang="en-US"/>
              <a:t>did not leave Hobart area</a:t>
            </a:r>
          </a:p>
          <a:p>
            <a:r>
              <a:rPr lang="en-AU" altLang="en-US" b="1"/>
              <a:t>Central: </a:t>
            </a:r>
            <a:r>
              <a:rPr lang="en-AU" altLang="en-US"/>
              <a:t>drove through the centre with little diversions off Hobart and Launceston</a:t>
            </a:r>
          </a:p>
          <a:p>
            <a:r>
              <a:rPr lang="en-AU" altLang="en-US" b="1"/>
              <a:t>North: </a:t>
            </a:r>
            <a:r>
              <a:rPr lang="en-AU" altLang="en-US"/>
              <a:t>quite varied group but their main characteristic is that no one in this group got as far south as Hobart.</a:t>
            </a:r>
          </a:p>
          <a:p>
            <a:endParaRPr lang="en-US" altLang="en-US"/>
          </a:p>
          <a:p>
            <a:r>
              <a:rPr lang="en-US" altLang="en-US" b="1"/>
              <a:t>Australians:</a:t>
            </a:r>
          </a:p>
          <a:p>
            <a:pPr>
              <a:buFont typeface="Arial" panose="020B0604020202020204" pitchFamily="34" charset="0"/>
              <a:buChar char="•"/>
            </a:pPr>
            <a:r>
              <a:rPr lang="en-US" altLang="en-US"/>
              <a:t>Most popular is Big Tour (19%) then South East (14%)</a:t>
            </a:r>
          </a:p>
          <a:p>
            <a:pPr>
              <a:buFont typeface="Arial" panose="020B0604020202020204" pitchFamily="34" charset="0"/>
              <a:buChar char="•"/>
            </a:pPr>
            <a:r>
              <a:rPr lang="en-US" altLang="en-US"/>
              <a:t>Then Central (11%) and East Loop (10%)</a:t>
            </a:r>
          </a:p>
          <a:p>
            <a:pPr>
              <a:buFont typeface="Arial" panose="020B0604020202020204" pitchFamily="34" charset="0"/>
              <a:buChar char="•"/>
            </a:pPr>
            <a:r>
              <a:rPr lang="en-US" altLang="en-US"/>
              <a:t>Linear 7% and Hobart area 3.7%</a:t>
            </a:r>
          </a:p>
          <a:p>
            <a:endParaRPr lang="en-US" altLang="en-US"/>
          </a:p>
          <a:p>
            <a:r>
              <a:rPr lang="en-US" altLang="en-US" b="1"/>
              <a:t>Chinese Visitors- small sample though</a:t>
            </a:r>
          </a:p>
          <a:p>
            <a:pPr>
              <a:buFont typeface="Arial" panose="020B0604020202020204" pitchFamily="34" charset="0"/>
              <a:buChar char="•"/>
            </a:pPr>
            <a:r>
              <a:rPr lang="en-US" altLang="en-US"/>
              <a:t>Most popular is Big Tour (14.3%) and South east (14.3%)</a:t>
            </a:r>
          </a:p>
          <a:p>
            <a:pPr>
              <a:buFont typeface="Arial" panose="020B0604020202020204" pitchFamily="34" charset="0"/>
              <a:buChar char="•"/>
            </a:pPr>
            <a:r>
              <a:rPr lang="en-US" altLang="en-US"/>
              <a:t>Then Central (9.5%) and East Loop (9.5%)</a:t>
            </a:r>
          </a:p>
          <a:p>
            <a:endParaRPr lang="en-AU" altLang="en-US"/>
          </a:p>
          <a:p>
            <a:r>
              <a:rPr lang="en-AU" altLang="en-US" b="1"/>
              <a:t>Hong Kong</a:t>
            </a:r>
          </a:p>
          <a:p>
            <a:pPr>
              <a:buFont typeface="Arial" panose="020B0604020202020204" pitchFamily="34" charset="0"/>
              <a:buChar char="•"/>
            </a:pPr>
            <a:r>
              <a:rPr lang="en-AU" altLang="en-US"/>
              <a:t>East Loop (25.9%) then Linear East (22%)</a:t>
            </a:r>
          </a:p>
          <a:p>
            <a:pPr>
              <a:buFont typeface="Arial" panose="020B0604020202020204" pitchFamily="34" charset="0"/>
              <a:buChar char="•"/>
            </a:pPr>
            <a:r>
              <a:rPr lang="en-AU" altLang="en-US"/>
              <a:t>South East (14.8%) then Central (7.4%)</a:t>
            </a:r>
          </a:p>
          <a:p>
            <a:pPr>
              <a:buFont typeface="Arial" panose="020B0604020202020204" pitchFamily="34" charset="0"/>
              <a:buChar char="•"/>
            </a:pPr>
            <a:r>
              <a:rPr lang="en-AU" altLang="en-US"/>
              <a:t>Big Tour only 3.7%</a:t>
            </a:r>
          </a:p>
          <a:p>
            <a:pPr>
              <a:buFont typeface="Arial" panose="020B0604020202020204" pitchFamily="34" charset="0"/>
              <a:buChar char="•"/>
            </a:pPr>
            <a:endParaRPr lang="en-AU" altLang="en-US"/>
          </a:p>
          <a:p>
            <a:r>
              <a:rPr lang="en-AU" altLang="en-US" b="1"/>
              <a:t>Other International</a:t>
            </a:r>
          </a:p>
          <a:p>
            <a:pPr>
              <a:buFont typeface="Arial" panose="020B0604020202020204" pitchFamily="34" charset="0"/>
              <a:buChar char="•"/>
            </a:pPr>
            <a:r>
              <a:rPr lang="en-AU" altLang="en-US"/>
              <a:t>Big Tour (23.7%) then South East (11%)</a:t>
            </a:r>
          </a:p>
          <a:p>
            <a:pPr>
              <a:buFont typeface="Arial" panose="020B0604020202020204" pitchFamily="34" charset="0"/>
              <a:buChar char="•"/>
            </a:pPr>
            <a:r>
              <a:rPr lang="en-AU" altLang="en-US"/>
              <a:t>Linear East (9.3%) then East Loop (7.6%)</a:t>
            </a:r>
          </a:p>
          <a:p>
            <a:pPr>
              <a:buFont typeface="Arial" panose="020B0604020202020204" pitchFamily="34" charset="0"/>
              <a:buChar char="•"/>
            </a:pPr>
            <a:endParaRPr lang="en-AU" altLang="en-US"/>
          </a:p>
          <a:p>
            <a:pPr>
              <a:buFont typeface="Arial" panose="020B0604020202020204" pitchFamily="34" charset="0"/>
              <a:buChar char="•"/>
            </a:pPr>
            <a:r>
              <a:rPr lang="en-AU" altLang="en-US" b="1"/>
              <a:t>Linear East</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In Hobart, out Launceston</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In Launceston, out Hobart</a:t>
            </a:r>
          </a:p>
          <a:p>
            <a:pPr eaLnBrk="1" hangingPunct="1">
              <a:spcBef>
                <a:spcPct val="0"/>
              </a:spcBef>
              <a:buClrTx/>
              <a:buSzTx/>
              <a:buFont typeface="Arial" panose="020B0604020202020204" pitchFamily="34" charset="0"/>
              <a:buChar char="•"/>
            </a:pPr>
            <a:r>
              <a:rPr lang="en-AU" altLang="en-US">
                <a:solidFill>
                  <a:srgbClr val="C00000"/>
                </a:solidFill>
                <a:latin typeface="Calibri" panose="020F0502020204030204" pitchFamily="34" charset="0"/>
              </a:rPr>
              <a:t>In and out through Hobart</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1</a:t>
            </a:r>
            <a:r>
              <a:rPr lang="en-AU" altLang="en-US" baseline="30000">
                <a:solidFill>
                  <a:srgbClr val="258587"/>
                </a:solidFill>
                <a:latin typeface="Calibri" panose="020F0502020204030204" pitchFamily="34" charset="0"/>
              </a:rPr>
              <a:t>st</a:t>
            </a:r>
            <a:r>
              <a:rPr lang="en-AU" altLang="en-US">
                <a:solidFill>
                  <a:srgbClr val="258587"/>
                </a:solidFill>
                <a:latin typeface="Calibri" panose="020F0502020204030204" pitchFamily="34" charset="0"/>
              </a:rPr>
              <a:t> time visitors</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Tasmania as the main but not the only destination</a:t>
            </a:r>
          </a:p>
          <a:p>
            <a:pPr eaLnBrk="1" hangingPunct="1">
              <a:spcBef>
                <a:spcPct val="0"/>
              </a:spcBef>
              <a:buClrTx/>
              <a:buSzTx/>
              <a:buFont typeface="Arial" panose="020B0604020202020204" pitchFamily="34" charset="0"/>
              <a:buChar char="•"/>
            </a:pPr>
            <a:endParaRPr lang="en-AU" altLang="en-US">
              <a:solidFill>
                <a:srgbClr val="258587"/>
              </a:solidFill>
              <a:latin typeface="Calibri" panose="020F0502020204030204" pitchFamily="34" charset="0"/>
            </a:endParaRPr>
          </a:p>
          <a:p>
            <a:pPr eaLnBrk="1" hangingPunct="1">
              <a:spcBef>
                <a:spcPct val="0"/>
              </a:spcBef>
              <a:buClrTx/>
              <a:buSzTx/>
              <a:buFont typeface="Arial" panose="020B0604020202020204" pitchFamily="34" charset="0"/>
              <a:buChar char="•"/>
            </a:pPr>
            <a:r>
              <a:rPr lang="en-AU" altLang="en-US" b="1">
                <a:solidFill>
                  <a:srgbClr val="258587"/>
                </a:solidFill>
                <a:latin typeface="Calibri" panose="020F0502020204030204" pitchFamily="34" charset="0"/>
              </a:rPr>
              <a:t>Big Tour</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18-29 and 40-49 years old </a:t>
            </a:r>
          </a:p>
          <a:p>
            <a:pPr eaLnBrk="1" hangingPunct="1">
              <a:spcBef>
                <a:spcPct val="0"/>
              </a:spcBef>
              <a:buClrTx/>
              <a:buSzTx/>
              <a:buFont typeface="Arial" panose="020B0604020202020204" pitchFamily="34" charset="0"/>
              <a:buChar char="•"/>
            </a:pPr>
            <a:r>
              <a:rPr lang="en-AU" altLang="en-US">
                <a:solidFill>
                  <a:srgbClr val="C00000"/>
                </a:solidFill>
                <a:latin typeface="Calibri" panose="020F0502020204030204" pitchFamily="34" charset="0"/>
              </a:rPr>
              <a:t>60+ years old</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 52% In and out through Devonport</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38 % in and out of Hobart</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Length of stay (positive effect)</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1</a:t>
            </a:r>
            <a:r>
              <a:rPr lang="en-AU" altLang="en-US" baseline="30000">
                <a:solidFill>
                  <a:srgbClr val="258587"/>
                </a:solidFill>
                <a:latin typeface="Calibri" panose="020F0502020204030204" pitchFamily="34" charset="0"/>
              </a:rPr>
              <a:t>st</a:t>
            </a:r>
            <a:r>
              <a:rPr lang="en-AU" altLang="en-US">
                <a:solidFill>
                  <a:srgbClr val="258587"/>
                </a:solidFill>
                <a:latin typeface="Calibri" panose="020F0502020204030204" pitchFamily="34" charset="0"/>
              </a:rPr>
              <a:t> time visitors</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Tasmania not the main nor the only destination</a:t>
            </a:r>
          </a:p>
          <a:p>
            <a:pPr eaLnBrk="1" hangingPunct="1">
              <a:spcBef>
                <a:spcPct val="0"/>
              </a:spcBef>
              <a:buClrTx/>
              <a:buSzTx/>
              <a:buFont typeface="Arial" panose="020B0604020202020204" pitchFamily="34" charset="0"/>
              <a:buChar char="•"/>
            </a:pPr>
            <a:r>
              <a:rPr lang="en-AU" altLang="en-US">
                <a:solidFill>
                  <a:srgbClr val="258587"/>
                </a:solidFill>
                <a:latin typeface="Calibri" panose="020F0502020204030204" pitchFamily="34" charset="0"/>
              </a:rPr>
              <a:t>Car/4WD  </a:t>
            </a:r>
          </a:p>
          <a:p>
            <a:pPr eaLnBrk="1" hangingPunct="1">
              <a:spcBef>
                <a:spcPct val="0"/>
              </a:spcBef>
              <a:buClrTx/>
              <a:buSzTx/>
              <a:buFont typeface="Arial" panose="020B0604020202020204" pitchFamily="34" charset="0"/>
              <a:buChar char="•"/>
            </a:pPr>
            <a:r>
              <a:rPr lang="en-AU" altLang="en-US">
                <a:solidFill>
                  <a:srgbClr val="C00000"/>
                </a:solidFill>
                <a:latin typeface="Calibri" panose="020F0502020204030204" pitchFamily="34" charset="0"/>
              </a:rPr>
              <a:t>Motorbike, bicycle, bus</a:t>
            </a:r>
          </a:p>
          <a:p>
            <a:pPr>
              <a:buFont typeface="Arial" panose="020B0604020202020204" pitchFamily="34" charset="0"/>
              <a:buChar char="•"/>
            </a:pPr>
            <a:endParaRPr lang="en-AU" altLang="en-US"/>
          </a:p>
          <a:p>
            <a:pPr>
              <a:buFont typeface="Arial" panose="020B0604020202020204" pitchFamily="34" charset="0"/>
              <a:buChar char="•"/>
            </a:pPr>
            <a:endParaRPr lang="en-AU" altLang="en-US"/>
          </a:p>
          <a:p>
            <a:pPr>
              <a:buFont typeface="Arial" panose="020B0604020202020204" pitchFamily="34" charset="0"/>
              <a:buChar char="•"/>
            </a:pPr>
            <a:endParaRPr lang="en-AU" altLang="en-US"/>
          </a:p>
          <a:p>
            <a:endParaRPr lang="en-AU" altLang="en-US"/>
          </a:p>
        </p:txBody>
      </p:sp>
      <p:sp>
        <p:nvSpPr>
          <p:cNvPr id="50180" name="Slide Number Placeholder 3">
            <a:extLst>
              <a:ext uri="{FF2B5EF4-FFF2-40B4-BE49-F238E27FC236}">
                <a16:creationId xmlns:a16="http://schemas.microsoft.com/office/drawing/2014/main" id="{697D3000-E118-5CA0-BC69-F9E4112191D8}"/>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bg1"/>
                </a:solidFill>
                <a:latin typeface="Times New Roman" panose="02020603050405020304" pitchFamily="18" charset="0"/>
                <a:ea typeface="Microsoft YaHei" panose="020B0503020204020204" pitchFamily="34" charset="-122"/>
              </a:defRPr>
            </a:lvl1pPr>
            <a:lvl2pPr>
              <a:defRPr sz="2400">
                <a:solidFill>
                  <a:schemeClr val="bg1"/>
                </a:solidFill>
                <a:latin typeface="Times New Roman" panose="02020603050405020304" pitchFamily="18" charset="0"/>
                <a:ea typeface="Microsoft YaHei" panose="020B0503020204020204" pitchFamily="34" charset="-122"/>
              </a:defRPr>
            </a:lvl2pPr>
            <a:lvl3pPr>
              <a:defRPr sz="2400">
                <a:solidFill>
                  <a:schemeClr val="bg1"/>
                </a:solidFill>
                <a:latin typeface="Times New Roman" panose="02020603050405020304" pitchFamily="18" charset="0"/>
                <a:ea typeface="Microsoft YaHei" panose="020B0503020204020204" pitchFamily="34" charset="-122"/>
              </a:defRPr>
            </a:lvl3pPr>
            <a:lvl4pPr>
              <a:defRPr sz="2400">
                <a:solidFill>
                  <a:schemeClr val="bg1"/>
                </a:solidFill>
                <a:latin typeface="Times New Roman" panose="02020603050405020304" pitchFamily="18" charset="0"/>
                <a:ea typeface="Microsoft YaHei" panose="020B0503020204020204" pitchFamily="34" charset="-122"/>
              </a:defRPr>
            </a:lvl4pPr>
            <a:lvl5pPr>
              <a:defRPr sz="2400">
                <a:solidFill>
                  <a:schemeClr val="bg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9pPr>
          </a:lstStyle>
          <a:p>
            <a:pPr marL="0" indent="0" defTabSz="914400" hangingPunct="1">
              <a:buSzTx/>
              <a:tabLst/>
            </a:pPr>
            <a:fld id="{666690AD-FB3B-4956-B73F-35F1C012B511}" type="slidenum">
              <a:rPr lang="en-AU" altLang="en-US" sz="1200">
                <a:solidFill>
                  <a:srgbClr val="000000"/>
                </a:solidFill>
                <a:latin typeface="Calibri" panose="020F0502020204030204" pitchFamily="34" charset="0"/>
              </a:rPr>
              <a:pPr marL="0" indent="0" defTabSz="914400" hangingPunct="1">
                <a:buSzTx/>
                <a:tabLst/>
              </a:pPr>
              <a:t>29</a:t>
            </a:fld>
            <a:endParaRPr lang="en-AU" altLang="en-US" sz="12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A67CE76-D58F-0C08-EA7B-5ECF88FA9E94}"/>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33895971-7FDC-0B29-4657-0D75526239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ltLang="en-US"/>
          </a:p>
        </p:txBody>
      </p:sp>
      <p:sp>
        <p:nvSpPr>
          <p:cNvPr id="52228" name="Slide Number Placeholder 3">
            <a:extLst>
              <a:ext uri="{FF2B5EF4-FFF2-40B4-BE49-F238E27FC236}">
                <a16:creationId xmlns:a16="http://schemas.microsoft.com/office/drawing/2014/main" id="{1AF398F6-7AF7-07E7-0BBA-E86E44AF5BE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2725">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8E03FBB6-A982-492C-87EF-4A53865EF780}" type="slidenum">
              <a:rPr lang="en-AU" altLang="en-US" sz="1300">
                <a:solidFill>
                  <a:srgbClr val="000000"/>
                </a:solidFill>
              </a:rPr>
              <a:pPr/>
              <a:t>30</a:t>
            </a:fld>
            <a:endParaRPr lang="en-AU" altLang="en-US" sz="13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0318D62-4F0B-49AD-0E00-302632EF5256}"/>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90DA066A-396A-AFD8-1666-E10ABFE52E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ltLang="en-US"/>
          </a:p>
        </p:txBody>
      </p:sp>
      <p:sp>
        <p:nvSpPr>
          <p:cNvPr id="54276" name="Slide Number Placeholder 3">
            <a:extLst>
              <a:ext uri="{FF2B5EF4-FFF2-40B4-BE49-F238E27FC236}">
                <a16:creationId xmlns:a16="http://schemas.microsoft.com/office/drawing/2014/main" id="{D6E779F9-DA13-14FD-48EA-69A17CBB6EB5}"/>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2725">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AF829618-D2F3-4596-9AD4-CD51C418CA98}" type="slidenum">
              <a:rPr lang="en-AU" altLang="en-US" sz="1300">
                <a:solidFill>
                  <a:srgbClr val="000000"/>
                </a:solidFill>
              </a:rPr>
              <a:pPr/>
              <a:t>31</a:t>
            </a:fld>
            <a:endParaRPr lang="en-AU" altLang="en-US" sz="13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81A2D90-2A73-E16E-F08C-AA26FF1041E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97A89EF-9030-910F-DE15-AFFD8F48607F}"/>
              </a:ext>
            </a:extLst>
          </p:cNvPr>
          <p:cNvSpPr>
            <a:spLocks noGrp="1"/>
          </p:cNvSpPr>
          <p:nvPr>
            <p:ph type="body" idx="1"/>
          </p:nvPr>
        </p:nvSpPr>
        <p:spPr/>
        <p:txBody>
          <a:bodyPr/>
          <a:lstStyle/>
          <a:p>
            <a:pPr>
              <a:defRPr/>
            </a:pPr>
            <a:r>
              <a:rPr lang="en-US" b="1" dirty="0"/>
              <a:t>Car Park Situation</a:t>
            </a:r>
          </a:p>
          <a:p>
            <a:pPr>
              <a:defRPr/>
            </a:pPr>
            <a:endParaRPr lang="en-US" dirty="0"/>
          </a:p>
          <a:p>
            <a:pPr marL="171450" indent="-171450">
              <a:buFont typeface="Arial" panose="020B0604020202020204" pitchFamily="34" charset="0"/>
              <a:buChar char="•"/>
              <a:defRPr/>
            </a:pPr>
            <a:r>
              <a:rPr lang="en-US" dirty="0"/>
              <a:t>Incredible crowding</a:t>
            </a:r>
          </a:p>
          <a:p>
            <a:pPr marL="171450" indent="-171450">
              <a:buFont typeface="Arial" panose="020B0604020202020204" pitchFamily="34" charset="0"/>
              <a:buChar char="•"/>
              <a:defRPr/>
            </a:pPr>
            <a:r>
              <a:rPr lang="en-US" dirty="0"/>
              <a:t>Average length of time 1.89 hours</a:t>
            </a:r>
          </a:p>
          <a:p>
            <a:pPr marL="171450" indent="-171450">
              <a:buFont typeface="Arial" panose="020B0604020202020204" pitchFamily="34" charset="0"/>
              <a:buChar char="•"/>
              <a:defRPr/>
            </a:pPr>
            <a:r>
              <a:rPr lang="en-US" dirty="0"/>
              <a:t>Peak arrival time 11am</a:t>
            </a:r>
          </a:p>
          <a:p>
            <a:pPr marL="171450" indent="-171450">
              <a:buFont typeface="Arial" panose="020B0604020202020204" pitchFamily="34" charset="0"/>
              <a:buChar char="•"/>
              <a:defRPr/>
            </a:pPr>
            <a:r>
              <a:rPr lang="en-US" dirty="0"/>
              <a:t>Average departure time 2.23pm</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Interestingly, those who arrived in peak times tended to stay longer: 2.3 hours</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Those 60 plus tend to use the car park during peak periods more others BUT much smaller </a:t>
            </a:r>
            <a:r>
              <a:rPr lang="en-US" dirty="0" err="1"/>
              <a:t>cohot</a:t>
            </a:r>
            <a:endParaRPr lang="en-US" dirty="0"/>
          </a:p>
          <a:p>
            <a:pPr marL="171450" indent="-171450">
              <a:buFont typeface="Arial" panose="020B0604020202020204" pitchFamily="34" charset="0"/>
              <a:buChar char="•"/>
              <a:defRPr/>
            </a:pPr>
            <a:r>
              <a:rPr lang="en-US" dirty="0"/>
              <a:t>Those below 29 and 40-59 avoid car park during peak BUT larger cohort</a:t>
            </a:r>
          </a:p>
          <a:p>
            <a:pPr marL="171450" indent="-171450">
              <a:buFont typeface="Arial" panose="020B0604020202020204" pitchFamily="34" charset="0"/>
              <a:buChar char="•"/>
              <a:defRPr/>
            </a:pPr>
            <a:r>
              <a:rPr lang="en-US" dirty="0"/>
              <a:t>Fewer Chinese</a:t>
            </a:r>
          </a:p>
          <a:p>
            <a:pPr marL="171450" indent="-171450">
              <a:buFont typeface="Arial" panose="020B0604020202020204" pitchFamily="34" charset="0"/>
              <a:buChar char="•"/>
              <a:defRPr/>
            </a:pPr>
            <a:r>
              <a:rPr lang="en-US" dirty="0"/>
              <a:t>Smaller groups stay longer</a:t>
            </a:r>
          </a:p>
          <a:p>
            <a:pPr marL="171450" indent="-171450">
              <a:buFont typeface="Arial" panose="020B0604020202020204" pitchFamily="34" charset="0"/>
              <a:buChar char="•"/>
              <a:defRPr/>
            </a:pPr>
            <a:r>
              <a:rPr lang="en-US" dirty="0"/>
              <a:t>Those in peak times predominantly in </a:t>
            </a:r>
            <a:r>
              <a:rPr lang="en-US" dirty="0" err="1"/>
              <a:t>Tas</a:t>
            </a:r>
            <a:r>
              <a:rPr lang="en-US" dirty="0"/>
              <a:t> for </a:t>
            </a:r>
            <a:r>
              <a:rPr lang="en-US" dirty="0" err="1"/>
              <a:t>Wildernerss</a:t>
            </a:r>
            <a:r>
              <a:rPr lang="en-US" dirty="0"/>
              <a:t> and wildlife</a:t>
            </a:r>
          </a:p>
          <a:p>
            <a:pPr marL="171450" indent="-171450">
              <a:buFont typeface="Arial" panose="020B0604020202020204" pitchFamily="34" charset="0"/>
              <a:buChar char="•"/>
              <a:defRPr/>
            </a:pPr>
            <a:r>
              <a:rPr lang="en-US" dirty="0"/>
              <a:t>Peak hour users tended to park long  longer </a:t>
            </a:r>
          </a:p>
          <a:p>
            <a:pPr>
              <a:defRPr/>
            </a:pPr>
            <a:endParaRPr lang="en-US" dirty="0"/>
          </a:p>
          <a:p>
            <a:pPr>
              <a:defRPr/>
            </a:pPr>
            <a:endParaRPr lang="en-US" dirty="0"/>
          </a:p>
          <a:p>
            <a:pPr>
              <a:defRPr/>
            </a:pPr>
            <a:endParaRPr lang="en-AU" dirty="0"/>
          </a:p>
        </p:txBody>
      </p:sp>
      <p:sp>
        <p:nvSpPr>
          <p:cNvPr id="56324" name="Slide Number Placeholder 3">
            <a:extLst>
              <a:ext uri="{FF2B5EF4-FFF2-40B4-BE49-F238E27FC236}">
                <a16:creationId xmlns:a16="http://schemas.microsoft.com/office/drawing/2014/main" id="{94E21767-0638-C263-2B92-72EDD5E103F1}"/>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bg1"/>
                </a:solidFill>
                <a:latin typeface="Times New Roman" panose="02020603050405020304" pitchFamily="18" charset="0"/>
                <a:ea typeface="Microsoft YaHei" panose="020B0503020204020204" pitchFamily="34" charset="-122"/>
              </a:defRPr>
            </a:lvl1pPr>
            <a:lvl2pPr>
              <a:defRPr sz="2400">
                <a:solidFill>
                  <a:schemeClr val="bg1"/>
                </a:solidFill>
                <a:latin typeface="Times New Roman" panose="02020603050405020304" pitchFamily="18" charset="0"/>
                <a:ea typeface="Microsoft YaHei" panose="020B0503020204020204" pitchFamily="34" charset="-122"/>
              </a:defRPr>
            </a:lvl2pPr>
            <a:lvl3pPr>
              <a:defRPr sz="2400">
                <a:solidFill>
                  <a:schemeClr val="bg1"/>
                </a:solidFill>
                <a:latin typeface="Times New Roman" panose="02020603050405020304" pitchFamily="18" charset="0"/>
                <a:ea typeface="Microsoft YaHei" panose="020B0503020204020204" pitchFamily="34" charset="-122"/>
              </a:defRPr>
            </a:lvl3pPr>
            <a:lvl4pPr>
              <a:defRPr sz="2400">
                <a:solidFill>
                  <a:schemeClr val="bg1"/>
                </a:solidFill>
                <a:latin typeface="Times New Roman" panose="02020603050405020304" pitchFamily="18" charset="0"/>
                <a:ea typeface="Microsoft YaHei" panose="020B0503020204020204" pitchFamily="34" charset="-122"/>
              </a:defRPr>
            </a:lvl4pPr>
            <a:lvl5pPr>
              <a:defRPr sz="2400">
                <a:solidFill>
                  <a:schemeClr val="bg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9pPr>
          </a:lstStyle>
          <a:p>
            <a:pPr marL="0" indent="0" defTabSz="914400" hangingPunct="1">
              <a:buSzTx/>
              <a:tabLst/>
            </a:pPr>
            <a:fld id="{81FF5FC1-C8B8-4B4F-BEA4-F917CB799CD7}" type="slidenum">
              <a:rPr lang="en-AU" altLang="en-US" sz="1200">
                <a:solidFill>
                  <a:srgbClr val="000000"/>
                </a:solidFill>
                <a:latin typeface="Calibri" panose="020F0502020204030204" pitchFamily="34" charset="0"/>
              </a:rPr>
              <a:pPr marL="0" indent="0" defTabSz="914400" hangingPunct="1">
                <a:buSzTx/>
                <a:tabLst/>
              </a:pPr>
              <a:t>32</a:t>
            </a:fld>
            <a:endParaRPr lang="en-AU" altLang="en-US" sz="12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CF736449-4011-0A2C-DF8A-1E828F02E60E}"/>
              </a:ext>
            </a:extLst>
          </p:cNvPr>
          <p:cNvSpPr>
            <a:spLocks noGrp="1" noRot="1" noChangeAspect="1" noChangeArrowheads="1" noTextEdit="1"/>
          </p:cNvSpPr>
          <p:nvPr>
            <p:ph type="sldImg"/>
          </p:nvPr>
        </p:nvSpPr>
        <p:spPr>
          <a:xfrm>
            <a:off x="1233488" y="739775"/>
            <a:ext cx="4622800" cy="2600325"/>
          </a:xfrm>
          <a:ln/>
        </p:spPr>
      </p:sp>
      <p:sp>
        <p:nvSpPr>
          <p:cNvPr id="58371" name="Notes Placeholder 2">
            <a:extLst>
              <a:ext uri="{FF2B5EF4-FFF2-40B4-BE49-F238E27FC236}">
                <a16:creationId xmlns:a16="http://schemas.microsoft.com/office/drawing/2014/main" id="{FFAA67C0-FCCF-45B9-98B3-B9EA363F8B56}"/>
              </a:ext>
            </a:extLst>
          </p:cNvPr>
          <p:cNvSpPr>
            <a:spLocks noGrp="1" noChangeArrowheads="1"/>
          </p:cNvSpPr>
          <p:nvPr>
            <p:ph type="body" idx="1"/>
          </p:nvPr>
        </p:nvSpPr>
        <p:spPr>
          <a:xfrm>
            <a:off x="576263" y="3640138"/>
            <a:ext cx="5541962" cy="5045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solidFill>
                  <a:schemeClr val="tx1"/>
                </a:solidFill>
                <a:latin typeface="Calibri" panose="020F0502020204030204" pitchFamily="34" charset="0"/>
              </a:rPr>
              <a:t>The analysis used cleaned data collected at 10 second intervals and involved an assessment of average travel speed of tourists relative to the posted speed limit, road form, and time of day (day time and night time). The analysis also explored the impact that place of origin and age of tourists had on travel behaviour. </a:t>
            </a:r>
            <a:endParaRPr lang="en-AU" altLang="en-US">
              <a:solidFill>
                <a:schemeClr val="tx1"/>
              </a:solidFill>
              <a:latin typeface="Calibri" panose="020F0502020204030204" pitchFamily="34" charset="0"/>
            </a:endParaRPr>
          </a:p>
          <a:p>
            <a:r>
              <a:rPr lang="en-GB" altLang="en-US">
                <a:solidFill>
                  <a:schemeClr val="tx1"/>
                </a:solidFill>
                <a:latin typeface="Calibri" panose="020F0502020204030204" pitchFamily="34" charset="0"/>
              </a:rPr>
              <a:t> </a:t>
            </a:r>
            <a:endParaRPr lang="en-AU" altLang="en-US">
              <a:solidFill>
                <a:schemeClr val="tx1"/>
              </a:solidFill>
              <a:latin typeface="Calibri" panose="020F0502020204030204" pitchFamily="34" charset="0"/>
            </a:endParaRPr>
          </a:p>
          <a:p>
            <a:r>
              <a:rPr lang="en-GB" altLang="en-US">
                <a:solidFill>
                  <a:schemeClr val="tx1"/>
                </a:solidFill>
                <a:latin typeface="Calibri" panose="020F0502020204030204" pitchFamily="34" charset="0"/>
              </a:rPr>
              <a:t>The assessment further examined the percentage of tourists on each road system engaged in risk taking behaviour (travelling at 10km/hr above posted speed limit). The assessment was also undertaken with specific reference to place of origin as identified by tourists.</a:t>
            </a:r>
          </a:p>
          <a:p>
            <a:endParaRPr lang="en-GB" altLang="en-US">
              <a:solidFill>
                <a:schemeClr val="tx1"/>
              </a:solidFill>
              <a:latin typeface="Calibri" panose="020F0502020204030204" pitchFamily="34" charset="0"/>
            </a:endParaRPr>
          </a:p>
          <a:p>
            <a:r>
              <a:rPr lang="en-AU" altLang="en-US" b="1">
                <a:solidFill>
                  <a:schemeClr val="tx1"/>
                </a:solidFill>
                <a:latin typeface="Calibri" panose="020F0502020204030204" pitchFamily="34" charset="0"/>
              </a:rPr>
              <a:t>Average Speed (no graph): </a:t>
            </a:r>
            <a:r>
              <a:rPr lang="en-AU" altLang="en-US">
                <a:solidFill>
                  <a:schemeClr val="tx1"/>
                </a:solidFill>
                <a:latin typeface="Calibri" panose="020F0502020204030204" pitchFamily="34" charset="0"/>
              </a:rPr>
              <a:t>In the 100km/hr zone there appears to be little influence from place of residence, although Australians are generally faster on all roads. In contrast,  </a:t>
            </a:r>
          </a:p>
          <a:p>
            <a:r>
              <a:rPr lang="en-AU" altLang="en-US">
                <a:solidFill>
                  <a:schemeClr val="tx1"/>
                </a:solidFill>
                <a:latin typeface="Calibri" panose="020F0502020204030204" pitchFamily="34" charset="0"/>
              </a:rPr>
              <a:t> the 60km/hr zone results are more variable. On the C132 and A4 Chinese tourists travelled slower than other groups but on the A3 they appeared to travel faster in these zones. </a:t>
            </a:r>
          </a:p>
          <a:p>
            <a:endParaRPr lang="en-US" altLang="en-US">
              <a:solidFill>
                <a:schemeClr val="tx1"/>
              </a:solidFill>
              <a:latin typeface="Calibri" panose="020F0502020204030204" pitchFamily="34" charset="0"/>
            </a:endParaRPr>
          </a:p>
          <a:p>
            <a:pPr eaLnBrk="1" hangingPunct="1">
              <a:spcBef>
                <a:spcPct val="0"/>
              </a:spcBef>
              <a:buClrTx/>
              <a:buSzTx/>
              <a:buFontTx/>
              <a:buNone/>
            </a:pPr>
            <a:r>
              <a:rPr lang="en-US" altLang="en-US" b="1">
                <a:solidFill>
                  <a:schemeClr val="tx1"/>
                </a:solidFill>
                <a:latin typeface="Calibri" panose="020F0502020204030204" pitchFamily="34" charset="0"/>
              </a:rPr>
              <a:t>A3- average speed of Chinese travelers in a 60 zone is 72km/hr</a:t>
            </a:r>
          </a:p>
          <a:p>
            <a:endParaRPr lang="en-GB" altLang="en-US">
              <a:solidFill>
                <a:schemeClr val="tx1"/>
              </a:solidFill>
              <a:latin typeface="Calibri" panose="020F0502020204030204" pitchFamily="34" charset="0"/>
            </a:endParaRPr>
          </a:p>
          <a:p>
            <a:endParaRPr lang="en-AU" altLang="en-US">
              <a:solidFill>
                <a:schemeClr val="tx1"/>
              </a:solidFill>
              <a:latin typeface="Calibri" panose="020F0502020204030204" pitchFamily="34" charset="0"/>
            </a:endParaRPr>
          </a:p>
          <a:p>
            <a:pPr eaLnBrk="1" hangingPunct="1">
              <a:spcBef>
                <a:spcPct val="0"/>
              </a:spcBef>
              <a:buClrTx/>
              <a:buSzTx/>
              <a:buFontTx/>
              <a:buNone/>
            </a:pPr>
            <a:r>
              <a:rPr lang="en-AU" altLang="en-US" b="1">
                <a:solidFill>
                  <a:schemeClr val="tx1"/>
                </a:solidFill>
                <a:latin typeface="Calibri" panose="020F0502020204030204" pitchFamily="34" charset="0"/>
              </a:rPr>
              <a:t>Graphs show the percentage of </a:t>
            </a:r>
            <a:r>
              <a:rPr lang="en-AU" altLang="en-US" b="1" u="sng">
                <a:solidFill>
                  <a:schemeClr val="tx1"/>
                </a:solidFill>
                <a:latin typeface="Calibri" panose="020F0502020204030204" pitchFamily="34" charset="0"/>
              </a:rPr>
              <a:t>fast travelling tourists </a:t>
            </a:r>
            <a:r>
              <a:rPr lang="en-AU" altLang="en-US" b="1">
                <a:solidFill>
                  <a:schemeClr val="tx1"/>
                </a:solidFill>
                <a:latin typeface="Calibri" panose="020F0502020204030204" pitchFamily="34" charset="0"/>
              </a:rPr>
              <a:t>(travelling more than 10km/hr above the speed limit) on the four selected roads within the 100km/hr and 60km/hr zones again by reported place of residence. Speeding is more evident in slower speed zones. However, this trend is not as marked on the A4. </a:t>
            </a:r>
          </a:p>
          <a:p>
            <a:pPr eaLnBrk="1" hangingPunct="1">
              <a:spcBef>
                <a:spcPct val="0"/>
              </a:spcBef>
              <a:buClrTx/>
              <a:buSzTx/>
              <a:buFontTx/>
              <a:buNone/>
            </a:pPr>
            <a:endParaRPr lang="en-US" altLang="en-US" b="1">
              <a:solidFill>
                <a:schemeClr val="tx1"/>
              </a:solidFill>
              <a:latin typeface="Calibri" panose="020F0502020204030204" pitchFamily="34" charset="0"/>
            </a:endParaRPr>
          </a:p>
          <a:p>
            <a:pPr eaLnBrk="1" hangingPunct="1">
              <a:spcBef>
                <a:spcPct val="0"/>
              </a:spcBef>
              <a:buClrTx/>
              <a:buSzTx/>
              <a:buFontTx/>
              <a:buNone/>
            </a:pPr>
            <a:r>
              <a:rPr lang="en-US" altLang="en-US" b="1">
                <a:solidFill>
                  <a:schemeClr val="tx1"/>
                </a:solidFill>
                <a:latin typeface="Calibri" panose="020F0502020204030204" pitchFamily="34" charset="0"/>
              </a:rPr>
              <a:t>	on A4 in 100km/hr zones - 20% of HK Visitors are more than 10km/hr above the limit on the A4</a:t>
            </a:r>
          </a:p>
          <a:p>
            <a:pPr eaLnBrk="1" hangingPunct="1">
              <a:spcBef>
                <a:spcPct val="0"/>
              </a:spcBef>
              <a:buClrTx/>
              <a:buSzTx/>
              <a:buFontTx/>
              <a:buNone/>
            </a:pPr>
            <a:endParaRPr lang="en-US" altLang="en-US" b="1">
              <a:solidFill>
                <a:schemeClr val="tx1"/>
              </a:solidFill>
              <a:latin typeface="Calibri" panose="020F0502020204030204" pitchFamily="34" charset="0"/>
            </a:endParaRPr>
          </a:p>
          <a:p>
            <a:pPr eaLnBrk="1" hangingPunct="1">
              <a:spcBef>
                <a:spcPct val="0"/>
              </a:spcBef>
              <a:buClrTx/>
              <a:buSzTx/>
              <a:buFontTx/>
              <a:buNone/>
            </a:pPr>
            <a:r>
              <a:rPr lang="en-US" altLang="en-US" b="1">
                <a:solidFill>
                  <a:schemeClr val="tx1"/>
                </a:solidFill>
                <a:latin typeface="Calibri" panose="020F0502020204030204" pitchFamily="34" charset="0"/>
              </a:rPr>
              <a:t>                        on A3 in 60km zones-  45% Chinese visitors are more than 10km/hr over the speed limit </a:t>
            </a:r>
          </a:p>
          <a:p>
            <a:pPr eaLnBrk="1" hangingPunct="1">
              <a:spcBef>
                <a:spcPct val="0"/>
              </a:spcBef>
              <a:buClrTx/>
              <a:buSzTx/>
              <a:buFontTx/>
              <a:buNone/>
            </a:pPr>
            <a:endParaRPr lang="en-US" altLang="en-US" b="1">
              <a:solidFill>
                <a:schemeClr val="tx1"/>
              </a:solidFill>
              <a:latin typeface="Calibri" panose="020F0502020204030204" pitchFamily="34" charset="0"/>
            </a:endParaRPr>
          </a:p>
          <a:p>
            <a:pPr eaLnBrk="1" hangingPunct="1">
              <a:spcBef>
                <a:spcPct val="0"/>
              </a:spcBef>
              <a:buClrTx/>
              <a:buSzTx/>
              <a:buFontTx/>
              <a:buNone/>
            </a:pPr>
            <a:endParaRPr lang="en-AU" altLang="en-US" b="1">
              <a:solidFill>
                <a:schemeClr val="tx1"/>
              </a:solidFill>
              <a:latin typeface="Calibri" panose="020F0502020204030204" pitchFamily="34" charset="0"/>
            </a:endParaRPr>
          </a:p>
          <a:p>
            <a:r>
              <a:rPr lang="en-AU" altLang="en-US" b="1">
                <a:solidFill>
                  <a:schemeClr val="tx1"/>
                </a:solidFill>
                <a:latin typeface="Calibri" panose="020F0502020204030204" pitchFamily="34" charset="0"/>
              </a:rPr>
              <a:t>Age did not have a major effect</a:t>
            </a:r>
            <a:r>
              <a:rPr lang="en-AU" altLang="en-US">
                <a:solidFill>
                  <a:schemeClr val="tx1"/>
                </a:solidFill>
                <a:latin typeface="Calibri" panose="020F0502020204030204" pitchFamily="34" charset="0"/>
              </a:rPr>
              <a:t>. - The main exception to this is the higher speed of 70+ tourists in 60 km/hr zones on the C132 and A9. </a:t>
            </a:r>
            <a:endParaRPr lang="en-AU" altLang="en-US" sz="1400"/>
          </a:p>
        </p:txBody>
      </p:sp>
      <p:sp>
        <p:nvSpPr>
          <p:cNvPr id="58372" name="Slide Number Placeholder 3">
            <a:extLst>
              <a:ext uri="{FF2B5EF4-FFF2-40B4-BE49-F238E27FC236}">
                <a16:creationId xmlns:a16="http://schemas.microsoft.com/office/drawing/2014/main" id="{D7AC22BB-B2F6-899C-7ECB-4EDF79E0D6FE}"/>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2725">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D66961E9-6B5F-464C-A7D9-31003122E9EE}" type="slidenum">
              <a:rPr lang="en-AU" altLang="en-US" sz="1300">
                <a:solidFill>
                  <a:srgbClr val="000000"/>
                </a:solidFill>
              </a:rPr>
              <a:pPr/>
              <a:t>33</a:t>
            </a:fld>
            <a:endParaRPr lang="en-AU" altLang="en-US" sz="13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587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38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95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357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898525" rtl="0" eaLnBrk="1" fontAlgn="auto" latinLnBrk="0" hangingPunct="1">
              <a:lnSpc>
                <a:spcPct val="100000"/>
              </a:lnSpc>
              <a:spcBef>
                <a:spcPts val="0"/>
              </a:spcBef>
              <a:spcAft>
                <a:spcPts val="1200"/>
              </a:spcAft>
              <a:buClr>
                <a:srgbClr val="000000"/>
              </a:buClr>
              <a:buSzTx/>
              <a:buFontTx/>
              <a:buNone/>
              <a:tabLst/>
              <a:defRPr/>
            </a:pPr>
            <a:r>
              <a:rPr lang="en-US" sz="1200" kern="0">
                <a:solidFill>
                  <a:srgbClr val="2842A2"/>
                </a:solidFill>
                <a:latin typeface="Gadugi" panose="020B0502040204020203" pitchFamily="34" charset="0"/>
                <a:ea typeface="Gadugi" panose="020B0502040204020203" pitchFamily="34" charset="0"/>
                <a:cs typeface="Arial"/>
                <a:sym typeface="Arial"/>
              </a:rPr>
              <a:t>Promoted</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by </a:t>
            </a:r>
            <a:r>
              <a:rPr kumimoji="0" lang="en-US" sz="120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the</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European Commission - DG GROW</a:t>
            </a:r>
            <a:r>
              <a:rPr kumimoji="0" lang="en-US" sz="120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the Smart Tourism Destinations Project is managed by </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Intellera Consulting</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CARSA</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the </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University of Malaga</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and </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PwC EU Services</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a:t>
            </a:r>
          </a:p>
          <a:p>
            <a:pPr marL="0" marR="0" lvl="0" indent="0" algn="just" defTabSz="898525" rtl="0" eaLnBrk="1" fontAlgn="auto" latinLnBrk="0" hangingPunct="1">
              <a:lnSpc>
                <a:spcPct val="100000"/>
              </a:lnSpc>
              <a:spcBef>
                <a:spcPts val="0"/>
              </a:spcBef>
              <a:spcAft>
                <a:spcPts val="1200"/>
              </a:spcAft>
              <a:buClr>
                <a:srgbClr val="000000"/>
              </a:buClr>
              <a:buSzTx/>
              <a:buFontTx/>
              <a:buNone/>
              <a:tabLst/>
              <a:defRPr/>
            </a:pPr>
            <a:endParaRPr lang="en-US" sz="1200" kern="0">
              <a:solidFill>
                <a:srgbClr val="2842A2"/>
              </a:solidFill>
              <a:latin typeface="Gadugi" panose="020B0502040204020203" pitchFamily="34" charset="0"/>
              <a:ea typeface="Gadugi" panose="020B0502040204020203" pitchFamily="34" charset="0"/>
              <a:cs typeface="Arial"/>
              <a:sym typeface="Arial"/>
            </a:endParaRPr>
          </a:p>
          <a:p>
            <a:pPr marL="0" marR="0" lvl="0" indent="0" algn="just" defTabSz="898525" rtl="0" eaLnBrk="1" fontAlgn="auto" latinLnBrk="0" hangingPunct="1">
              <a:lnSpc>
                <a:spcPct val="100000"/>
              </a:lnSpc>
              <a:spcBef>
                <a:spcPts val="0"/>
              </a:spcBef>
              <a:spcAft>
                <a:spcPts val="1200"/>
              </a:spcAft>
              <a:buClr>
                <a:srgbClr val="000000"/>
              </a:buClr>
              <a:buSzTx/>
              <a:buFontTx/>
              <a:buNone/>
              <a:tabLst/>
              <a:defRPr/>
            </a:pPr>
            <a:r>
              <a:rPr lang="en-US" sz="1200" kern="0">
                <a:solidFill>
                  <a:srgbClr val="2842A2"/>
                </a:solidFill>
                <a:latin typeface="Gadugi" panose="020B0502040204020203" pitchFamily="34" charset="0"/>
                <a:ea typeface="Gadugi" panose="020B0502040204020203" pitchFamily="34" charset="0"/>
                <a:cs typeface="Arial"/>
                <a:sym typeface="Arial"/>
              </a:rPr>
              <a:t>The project aims </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to </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support EU destinations implementing data-driven approaches to make tourism more sustainable and accessible</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With the help of </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10 independent experts </a:t>
            </a:r>
            <a:r>
              <a:rPr kumimoji="0" lang="en-US" sz="1200" b="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including private sectors practitioners and academic researchers, destinations will learn how to improve tourism management through the use of data and of technological innovation.</a:t>
            </a:r>
          </a:p>
          <a:p>
            <a:pPr marL="0" marR="0" lvl="0" indent="0" algn="just" defTabSz="898525" rtl="0" eaLnBrk="1" fontAlgn="auto" latinLnBrk="0" hangingPunct="1">
              <a:lnSpc>
                <a:spcPct val="100000"/>
              </a:lnSpc>
              <a:spcBef>
                <a:spcPts val="0"/>
              </a:spcBef>
              <a:spcAft>
                <a:spcPts val="1200"/>
              </a:spcAft>
              <a:buClr>
                <a:srgbClr val="000000"/>
              </a:buClr>
              <a:buSzTx/>
              <a:buFontTx/>
              <a:buNone/>
              <a:tabLst/>
              <a:defRPr/>
            </a:pPr>
            <a:endPar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endParaRPr>
          </a:p>
          <a:p>
            <a:pPr marL="0" marR="0" lvl="0" indent="0" algn="just" defTabSz="898525" rtl="0" eaLnBrk="1" fontAlgn="auto" latinLnBrk="0" hangingPunct="1">
              <a:lnSpc>
                <a:spcPct val="100000"/>
              </a:lnSpc>
              <a:spcBef>
                <a:spcPts val="0"/>
              </a:spcBef>
              <a:spcAft>
                <a:spcPts val="1200"/>
              </a:spcAft>
              <a:buClr>
                <a:srgbClr val="000000"/>
              </a:buClr>
              <a:buSzTx/>
              <a:buFontTx/>
              <a:buNone/>
              <a:tabLst/>
              <a:defRPr/>
            </a:pP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48 Destinations </a:t>
            </a:r>
            <a:r>
              <a:rPr kumimoji="0" lang="en-US" sz="120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have been selected to be part of the Project, having the possibility to:</a:t>
            </a:r>
            <a:endPar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endParaRPr>
          </a:p>
          <a:p>
            <a:pPr marL="285750" indent="-285750" defTabSz="898525">
              <a:buClr>
                <a:srgbClr val="000000"/>
              </a:buClr>
              <a:buFont typeface="Arial" panose="020B0604020202020204" pitchFamily="34" charset="0"/>
              <a:buChar char="•"/>
              <a:defRPr/>
            </a:pPr>
            <a:r>
              <a:rPr lang="en-US" sz="1200" b="1" kern="0">
                <a:solidFill>
                  <a:srgbClr val="2842A2"/>
                </a:solidFill>
                <a:latin typeface="Gadugi" panose="020B0502040204020203" pitchFamily="34" charset="0"/>
                <a:ea typeface="Gadugi" panose="020B0502040204020203" pitchFamily="34" charset="0"/>
                <a:cs typeface="Arial"/>
                <a:sym typeface="Arial"/>
              </a:rPr>
              <a:t>Improve their data management skills for tourism</a:t>
            </a:r>
          </a:p>
          <a:p>
            <a:pPr marL="285750" marR="0" lvl="0" indent="-285750" algn="l" defTabSz="89852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Learn from experts and peers</a:t>
            </a:r>
          </a:p>
          <a:p>
            <a:pPr marL="285750" marR="0" lvl="0" indent="-285750" algn="l" defTabSz="898525"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lang="en-US" sz="1200" b="1" kern="0">
                <a:solidFill>
                  <a:srgbClr val="2842A2"/>
                </a:solidFill>
                <a:latin typeface="Gadugi" panose="020B0502040204020203" pitchFamily="34" charset="0"/>
                <a:ea typeface="Gadugi" panose="020B0502040204020203" pitchFamily="34" charset="0"/>
                <a:cs typeface="Arial"/>
                <a:sym typeface="Arial"/>
              </a:rPr>
              <a:t>Improve their capacity to</a:t>
            </a:r>
            <a:r>
              <a:rPr kumimoji="0" lang="en-US" sz="12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 define or improve a roadmap to enhance the data-driven smart tourism capacity of the destination</a:t>
            </a:r>
          </a:p>
          <a:p>
            <a:pPr marR="0" lvl="0" algn="l" defTabSz="898525" rtl="0" eaLnBrk="1" fontAlgn="auto" latinLnBrk="0" hangingPunct="1">
              <a:lnSpc>
                <a:spcPct val="100000"/>
              </a:lnSpc>
              <a:spcBef>
                <a:spcPts val="0"/>
              </a:spcBef>
              <a:spcAft>
                <a:spcPts val="1200"/>
              </a:spcAft>
              <a:buClr>
                <a:srgbClr val="000000"/>
              </a:buClr>
              <a:buSzTx/>
              <a:tabLst/>
              <a:defRPr/>
            </a:pPr>
            <a:r>
              <a:rPr lang="en-US" sz="1200" kern="0">
                <a:solidFill>
                  <a:srgbClr val="2842A2"/>
                </a:solidFill>
                <a:latin typeface="Gadugi" panose="020B0502040204020203" pitchFamily="34" charset="0"/>
                <a:ea typeface="Gadugi" panose="020B0502040204020203" pitchFamily="34" charset="0"/>
                <a:cs typeface="Arial"/>
                <a:sym typeface="Arial"/>
              </a:rPr>
              <a:t>These capacity building activities and materials will be partially available to the wider public, creating a </a:t>
            </a:r>
            <a:r>
              <a:rPr lang="en-US" sz="1200" b="1" kern="0">
                <a:solidFill>
                  <a:srgbClr val="2842A2"/>
                </a:solidFill>
                <a:latin typeface="Gadugi" panose="020B0502040204020203" pitchFamily="34" charset="0"/>
                <a:ea typeface="Gadugi" panose="020B0502040204020203" pitchFamily="34" charset="0"/>
                <a:cs typeface="Arial"/>
                <a:sym typeface="Arial"/>
              </a:rPr>
              <a:t>community of practice </a:t>
            </a:r>
            <a:r>
              <a:rPr lang="en-US" sz="1200" kern="0">
                <a:solidFill>
                  <a:srgbClr val="2842A2"/>
                </a:solidFill>
                <a:latin typeface="Gadugi" panose="020B0502040204020203" pitchFamily="34" charset="0"/>
                <a:ea typeface="Gadugi" panose="020B0502040204020203" pitchFamily="34" charset="0"/>
                <a:cs typeface="Arial"/>
                <a:sym typeface="Arial"/>
              </a:rPr>
              <a:t>of tourism stakeholders.</a:t>
            </a:r>
          </a:p>
          <a:p>
            <a:endParaRPr lang="en-GB"/>
          </a:p>
        </p:txBody>
      </p:sp>
      <p:sp>
        <p:nvSpPr>
          <p:cNvPr id="4" name="Slide Number Placeholder 3"/>
          <p:cNvSpPr>
            <a:spLocks noGrp="1"/>
          </p:cNvSpPr>
          <p:nvPr>
            <p:ph type="sldNum" sz="quarter" idx="5"/>
          </p:nvPr>
        </p:nvSpPr>
        <p:spPr/>
        <p:txBody>
          <a:bodyPr/>
          <a:lstStyle/>
          <a:p>
            <a:fld id="{93695485-E886-4AA8-AE33-59EB0F76D05F}" type="slidenum">
              <a:rPr lang="it-IT" smtClean="0"/>
              <a:t>3</a:t>
            </a:fld>
            <a:endParaRPr lang="it-IT"/>
          </a:p>
        </p:txBody>
      </p:sp>
    </p:spTree>
    <p:extLst>
      <p:ext uri="{BB962C8B-B14F-4D97-AF65-F5344CB8AC3E}">
        <p14:creationId xmlns:p14="http://schemas.microsoft.com/office/powerpoint/2010/main" val="2978924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45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282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222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422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312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122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34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840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173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3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695485-E886-4AA8-AE33-59EB0F76D05F}" type="slidenum">
              <a:rPr lang="it-IT" smtClean="0"/>
              <a:t>4</a:t>
            </a:fld>
            <a:endParaRPr lang="it-IT"/>
          </a:p>
        </p:txBody>
      </p:sp>
    </p:spTree>
    <p:extLst>
      <p:ext uri="{BB962C8B-B14F-4D97-AF65-F5344CB8AC3E}">
        <p14:creationId xmlns:p14="http://schemas.microsoft.com/office/powerpoint/2010/main" val="1870187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735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079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720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76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860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362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5170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3883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664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0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695485-E886-4AA8-AE33-59EB0F76D05F}" type="slidenum">
              <a:rPr lang="it-IT" smtClean="0"/>
              <a:t>5</a:t>
            </a:fld>
            <a:endParaRPr lang="it-IT"/>
          </a:p>
        </p:txBody>
      </p:sp>
    </p:spTree>
    <p:extLst>
      <p:ext uri="{BB962C8B-B14F-4D97-AF65-F5344CB8AC3E}">
        <p14:creationId xmlns:p14="http://schemas.microsoft.com/office/powerpoint/2010/main" val="122426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3810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99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164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339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044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4874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a:ln>
                  <a:noFill/>
                </a:ln>
                <a:solidFill>
                  <a:srgbClr val="2842A2"/>
                </a:solidFill>
                <a:effectLst/>
                <a:uLnTx/>
                <a:uFillTx/>
                <a:latin typeface="Gadugi"/>
                <a:ea typeface="Gadugi"/>
                <a:cs typeface="+mn-cs"/>
              </a:rPr>
              <a:t>Q&amp;A session, 10 minutes 12:15 – 12:25 </a:t>
            </a:r>
          </a:p>
        </p:txBody>
      </p:sp>
      <p:sp>
        <p:nvSpPr>
          <p:cNvPr id="837" name="Google Shape;837;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475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extLst>
      <p:ext uri="{BB962C8B-B14F-4D97-AF65-F5344CB8AC3E}">
        <p14:creationId xmlns:p14="http://schemas.microsoft.com/office/powerpoint/2010/main" val="143619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431368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695485-E886-4AA8-AE33-59EB0F76D05F}" type="slidenum">
              <a:rPr lang="it-IT" smtClean="0"/>
              <a:t>7</a:t>
            </a:fld>
            <a:endParaRPr lang="it-IT"/>
          </a:p>
        </p:txBody>
      </p:sp>
    </p:spTree>
    <p:extLst>
      <p:ext uri="{BB962C8B-B14F-4D97-AF65-F5344CB8AC3E}">
        <p14:creationId xmlns:p14="http://schemas.microsoft.com/office/powerpoint/2010/main" val="50706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1094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5485-E886-4AA8-AE33-59EB0F76D05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176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D143-AA7D-4AFC-912D-EB0F1ABEBB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8B208177-5203-4D56-ACF4-45AAFEE28D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438F2BA0-7736-4E86-89A2-28F1DAA63DAA}"/>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5" name="Footer Placeholder 4">
            <a:extLst>
              <a:ext uri="{FF2B5EF4-FFF2-40B4-BE49-F238E27FC236}">
                <a16:creationId xmlns:a16="http://schemas.microsoft.com/office/drawing/2014/main" id="{55655E26-2ADD-4610-B049-2A65BEA6A04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B9B8230-13E3-43DA-AFDC-AFCA204E339D}"/>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1398785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74EF-BDC8-44C2-95A2-C1227ACADDE0}"/>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0823426B-8AF1-466B-BE4F-C86718CE0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41EB196-A127-46F5-9817-6484CA779896}"/>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5" name="Footer Placeholder 4">
            <a:extLst>
              <a:ext uri="{FF2B5EF4-FFF2-40B4-BE49-F238E27FC236}">
                <a16:creationId xmlns:a16="http://schemas.microsoft.com/office/drawing/2014/main" id="{661DA555-63EF-417B-BAC7-93A4C074282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4B4C956-8278-4C88-B717-DD6DCE981395}"/>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75476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BB4CB0-0579-4005-BCEA-FD55058B5A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DB2CE94-7E2A-40DB-973D-80989CE0CF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DFEC67B-A109-4915-90D3-3A8C2E21A33D}"/>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5" name="Footer Placeholder 4">
            <a:extLst>
              <a:ext uri="{FF2B5EF4-FFF2-40B4-BE49-F238E27FC236}">
                <a16:creationId xmlns:a16="http://schemas.microsoft.com/office/drawing/2014/main" id="{1EBA5581-8135-4002-B366-78C277ED752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65F2167-F3CC-4FC4-ADCB-A2D705F40080}"/>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294837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5"/>
        <p:cNvGrpSpPr/>
        <p:nvPr/>
      </p:nvGrpSpPr>
      <p:grpSpPr>
        <a:xfrm>
          <a:off x="0" y="0"/>
          <a:ext cx="0" cy="0"/>
          <a:chOff x="0" y="0"/>
          <a:chExt cx="0" cy="0"/>
        </a:xfrm>
      </p:grpSpPr>
      <p:sp>
        <p:nvSpPr>
          <p:cNvPr id="19" name="Google Shape;19;p33"/>
          <p:cNvSpPr txBox="1">
            <a:spLocks noGrp="1"/>
          </p:cNvSpPr>
          <p:nvPr>
            <p:ph type="ctrTitle"/>
          </p:nvPr>
        </p:nvSpPr>
        <p:spPr>
          <a:xfrm>
            <a:off x="442913" y="428625"/>
            <a:ext cx="5473700" cy="2055496"/>
          </a:xfrm>
          <a:prstGeom prst="rect">
            <a:avLst/>
          </a:prstGeom>
          <a:noFill/>
          <a:ln>
            <a:noFill/>
          </a:ln>
        </p:spPr>
        <p:txBody>
          <a:bodyPr spcFirstLastPara="1" wrap="square" lIns="0" tIns="0" rIns="0" bIns="0" anchor="b" anchorCtr="0">
            <a:normAutofit/>
          </a:bodyPr>
          <a:lstStyle>
            <a:lvl1pPr lvl="0" algn="l">
              <a:lnSpc>
                <a:spcPct val="85000"/>
              </a:lnSpc>
              <a:spcBef>
                <a:spcPts val="0"/>
              </a:spcBef>
              <a:spcAft>
                <a:spcPts val="0"/>
              </a:spcAft>
              <a:buClr>
                <a:schemeClr val="lt1"/>
              </a:buClr>
              <a:buSzPts val="5000"/>
              <a:buFont typeface="Georgia"/>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subTitle" idx="1"/>
          </p:nvPr>
        </p:nvSpPr>
        <p:spPr>
          <a:xfrm>
            <a:off x="442913" y="3749040"/>
            <a:ext cx="5473700" cy="59436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600"/>
              <a:buNone/>
              <a:defRPr sz="1600" b="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140521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Rose">
  <p:cSld name="Section Header Rose">
    <p:bg>
      <p:bgPr>
        <a:solidFill>
          <a:srgbClr val="DB536A"/>
        </a:solidFill>
        <a:effectLst/>
      </p:bgPr>
    </p:bg>
    <p:spTree>
      <p:nvGrpSpPr>
        <p:cNvPr id="1" name="Shape 30"/>
        <p:cNvGrpSpPr/>
        <p:nvPr/>
      </p:nvGrpSpPr>
      <p:grpSpPr>
        <a:xfrm>
          <a:off x="0" y="0"/>
          <a:ext cx="0" cy="0"/>
          <a:chOff x="0" y="0"/>
          <a:chExt cx="0" cy="0"/>
        </a:xfrm>
      </p:grpSpPr>
      <p:sp>
        <p:nvSpPr>
          <p:cNvPr id="31" name="Google Shape;31;p111"/>
          <p:cNvSpPr txBox="1">
            <a:spLocks noGrp="1"/>
          </p:cNvSpPr>
          <p:nvPr>
            <p:ph type="title"/>
          </p:nvPr>
        </p:nvSpPr>
        <p:spPr>
          <a:xfrm>
            <a:off x="4951413" y="2103439"/>
            <a:ext cx="4936659" cy="256426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000"/>
              <a:buFont typeface="Arial"/>
              <a:buNone/>
              <a:defRPr sz="375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1"/>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lvl="0" algn="l">
              <a:lnSpc>
                <a:spcPct val="95000"/>
              </a:lnSpc>
              <a:spcBef>
                <a:spcPts val="0"/>
              </a:spcBef>
              <a:spcAft>
                <a:spcPts val="0"/>
              </a:spcAft>
              <a:buClr>
                <a:schemeClr val="lt1"/>
              </a:buClr>
              <a:buSzPts val="48750"/>
              <a:buNone/>
              <a:defRPr sz="60938" b="0">
                <a:solidFill>
                  <a:schemeClr val="lt1"/>
                </a:solidFill>
              </a:defRPr>
            </a:lvl1pPr>
            <a:lvl2pPr lvl="1" algn="l">
              <a:lnSpc>
                <a:spcPct val="95000"/>
              </a:lnSpc>
              <a:spcBef>
                <a:spcPts val="0"/>
              </a:spcBef>
              <a:spcAft>
                <a:spcPts val="0"/>
              </a:spcAft>
              <a:buClr>
                <a:schemeClr val="lt1"/>
              </a:buClr>
              <a:buSzPts val="48750"/>
              <a:buNone/>
              <a:defRPr sz="60938">
                <a:solidFill>
                  <a:schemeClr val="lt1"/>
                </a:solidFill>
              </a:defRPr>
            </a:lvl2pPr>
            <a:lvl3pPr lvl="2" algn="l">
              <a:lnSpc>
                <a:spcPct val="95000"/>
              </a:lnSpc>
              <a:spcBef>
                <a:spcPts val="0"/>
              </a:spcBef>
              <a:spcAft>
                <a:spcPts val="0"/>
              </a:spcAft>
              <a:buClr>
                <a:schemeClr val="lt1"/>
              </a:buClr>
              <a:buSzPts val="48750"/>
              <a:buNone/>
              <a:defRPr sz="60938">
                <a:solidFill>
                  <a:schemeClr val="lt1"/>
                </a:solidFill>
              </a:defRPr>
            </a:lvl3pPr>
            <a:lvl4pPr lvl="3" algn="l">
              <a:lnSpc>
                <a:spcPct val="95000"/>
              </a:lnSpc>
              <a:spcBef>
                <a:spcPts val="0"/>
              </a:spcBef>
              <a:spcAft>
                <a:spcPts val="0"/>
              </a:spcAft>
              <a:buClr>
                <a:schemeClr val="lt1"/>
              </a:buClr>
              <a:buSzPts val="48750"/>
              <a:buNone/>
              <a:defRPr sz="60938">
                <a:solidFill>
                  <a:schemeClr val="lt1"/>
                </a:solidFill>
              </a:defRPr>
            </a:lvl4pPr>
            <a:lvl5pPr lvl="4" algn="l">
              <a:lnSpc>
                <a:spcPct val="95000"/>
              </a:lnSpc>
              <a:spcBef>
                <a:spcPts val="0"/>
              </a:spcBef>
              <a:spcAft>
                <a:spcPts val="0"/>
              </a:spcAft>
              <a:buClr>
                <a:schemeClr val="lt1"/>
              </a:buClr>
              <a:buSzPts val="48750"/>
              <a:buNone/>
              <a:defRPr sz="60938">
                <a:solidFill>
                  <a:schemeClr val="lt1"/>
                </a:solidFill>
              </a:defRPr>
            </a:lvl5pPr>
            <a:lvl6pPr lvl="5" algn="l">
              <a:lnSpc>
                <a:spcPct val="95000"/>
              </a:lnSpc>
              <a:spcBef>
                <a:spcPts val="0"/>
              </a:spcBef>
              <a:spcAft>
                <a:spcPts val="0"/>
              </a:spcAft>
              <a:buClr>
                <a:schemeClr val="lt1"/>
              </a:buClr>
              <a:buSzPts val="48750"/>
              <a:buNone/>
              <a:defRPr sz="60938">
                <a:solidFill>
                  <a:schemeClr val="lt1"/>
                </a:solidFill>
              </a:defRPr>
            </a:lvl6pPr>
            <a:lvl7pPr lvl="6" algn="l">
              <a:lnSpc>
                <a:spcPct val="95000"/>
              </a:lnSpc>
              <a:spcBef>
                <a:spcPts val="0"/>
              </a:spcBef>
              <a:spcAft>
                <a:spcPts val="0"/>
              </a:spcAft>
              <a:buClr>
                <a:schemeClr val="lt1"/>
              </a:buClr>
              <a:buSzPts val="48750"/>
              <a:buNone/>
              <a:defRPr sz="60938">
                <a:solidFill>
                  <a:schemeClr val="lt1"/>
                </a:solidFill>
              </a:defRPr>
            </a:lvl7pPr>
            <a:lvl8pPr lvl="7" algn="l">
              <a:lnSpc>
                <a:spcPct val="95000"/>
              </a:lnSpc>
              <a:spcBef>
                <a:spcPts val="0"/>
              </a:spcBef>
              <a:spcAft>
                <a:spcPts val="0"/>
              </a:spcAft>
              <a:buClr>
                <a:schemeClr val="lt1"/>
              </a:buClr>
              <a:buSzPts val="48750"/>
              <a:buNone/>
              <a:defRPr sz="60938">
                <a:solidFill>
                  <a:schemeClr val="lt1"/>
                </a:solidFill>
              </a:defRPr>
            </a:lvl8pPr>
            <a:lvl9pPr lvl="8" algn="l">
              <a:lnSpc>
                <a:spcPct val="95000"/>
              </a:lnSpc>
              <a:spcBef>
                <a:spcPts val="0"/>
              </a:spcBef>
              <a:spcAft>
                <a:spcPts val="0"/>
              </a:spcAft>
              <a:buClr>
                <a:schemeClr val="lt1"/>
              </a:buClr>
              <a:buSzPts val="48750"/>
              <a:buNone/>
              <a:defRPr sz="60938">
                <a:solidFill>
                  <a:schemeClr val="lt1"/>
                </a:solidFill>
              </a:defRPr>
            </a:lvl9pPr>
          </a:lstStyle>
          <a:p>
            <a:endParaRPr/>
          </a:p>
        </p:txBody>
      </p:sp>
    </p:spTree>
    <p:extLst>
      <p:ext uri="{BB962C8B-B14F-4D97-AF65-F5344CB8AC3E}">
        <p14:creationId xmlns:p14="http://schemas.microsoft.com/office/powerpoint/2010/main" val="3826901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2"/>
        <p:cNvGrpSpPr/>
        <p:nvPr/>
      </p:nvGrpSpPr>
      <p:grpSpPr>
        <a:xfrm>
          <a:off x="0" y="0"/>
          <a:ext cx="0" cy="0"/>
          <a:chOff x="0" y="0"/>
          <a:chExt cx="0" cy="0"/>
        </a:xfrm>
      </p:grpSpPr>
      <p:sp>
        <p:nvSpPr>
          <p:cNvPr id="43" name="Google Shape;43;p39"/>
          <p:cNvSpPr txBox="1">
            <a:spLocks noGrp="1"/>
          </p:cNvSpPr>
          <p:nvPr>
            <p:ph type="body" idx="1"/>
          </p:nvPr>
        </p:nvSpPr>
        <p:spPr>
          <a:xfrm>
            <a:off x="442913" y="2103120"/>
            <a:ext cx="7418387" cy="4073842"/>
          </a:xfrm>
          <a:prstGeom prst="rect">
            <a:avLst/>
          </a:prstGeom>
          <a:noFill/>
          <a:ln>
            <a:noFill/>
          </a:ln>
        </p:spPr>
        <p:txBody>
          <a:bodyPr spcFirstLastPara="1" wrap="square" lIns="0" tIns="0" rIns="0" bIns="0" anchor="t" anchorCtr="0">
            <a:noAutofit/>
          </a:bodyPr>
          <a:lstStyle>
            <a:lvl1pPr marL="457200" marR="0" lvl="0" indent="-330200" algn="l">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600"/>
              </a:spcBef>
              <a:spcAft>
                <a:spcPts val="6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 name="Slide Number Placeholder 5">
            <a:extLst>
              <a:ext uri="{FF2B5EF4-FFF2-40B4-BE49-F238E27FC236}">
                <a16:creationId xmlns:a16="http://schemas.microsoft.com/office/drawing/2014/main" id="{3FB93944-DC84-4F4E-84F6-B11E86764C4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BE19B-EAFC-4E5F-B1A6-596830C1C74B}"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84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40BC-A4F1-48BD-B31F-CEB3B1D18911}"/>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0D20418-A116-445E-82C6-BFBF35914A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BC2D979-1170-4EE2-8CEF-D35BF67BA813}"/>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5" name="Footer Placeholder 4">
            <a:extLst>
              <a:ext uri="{FF2B5EF4-FFF2-40B4-BE49-F238E27FC236}">
                <a16:creationId xmlns:a16="http://schemas.microsoft.com/office/drawing/2014/main" id="{BF6F5B25-00FA-4762-B72A-754DA53411D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4A064F0-A57D-4111-9FE7-1104AA6252A5}"/>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95454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01CE-E189-4386-9293-D6A88CB6C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6C53825-08EF-4B87-8D92-1B102F0981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81B31F-02B6-417C-8A45-197707CEB5C2}"/>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5" name="Footer Placeholder 4">
            <a:extLst>
              <a:ext uri="{FF2B5EF4-FFF2-40B4-BE49-F238E27FC236}">
                <a16:creationId xmlns:a16="http://schemas.microsoft.com/office/drawing/2014/main" id="{F08B815F-63BD-4173-8CBA-68C38DA437F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6270E59-A35D-4421-8286-C1A1BB4D729B}"/>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3073870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F3E07-0902-4B33-984A-8F13C7F90D2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7EBD4546-7A31-4368-BDAD-3B81F47179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62838E91-3F44-4F0B-A677-59A55C88B9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851084BE-DE80-4B08-9644-9E702CA1C035}"/>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6" name="Footer Placeholder 5">
            <a:extLst>
              <a:ext uri="{FF2B5EF4-FFF2-40B4-BE49-F238E27FC236}">
                <a16:creationId xmlns:a16="http://schemas.microsoft.com/office/drawing/2014/main" id="{A05E60F1-A5C7-47D4-B13F-A328B12DCC2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52FC3AF-3960-4B91-BD16-54C74F8C8BD6}"/>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395530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F27E-52D8-44B9-A722-007D083522DF}"/>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D84F520-833D-4958-BE24-2BDFCC4D4E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CCA6C6-A5B5-4FCD-92A6-BE6FA273A1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3D17EB63-BE67-45CB-B394-BBE754FEBF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445E-A691-4B86-A025-484F01A611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B1A9D689-7089-4AC4-9DB1-55BF6418DF6A}"/>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8" name="Footer Placeholder 7">
            <a:extLst>
              <a:ext uri="{FF2B5EF4-FFF2-40B4-BE49-F238E27FC236}">
                <a16:creationId xmlns:a16="http://schemas.microsoft.com/office/drawing/2014/main" id="{11E4EE2B-1A82-4042-9F26-019C64E2F4D6}"/>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BCC7AE09-C7ED-4913-BE74-D3F122C0B46C}"/>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91463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5A63-8DC0-453A-A618-A27DAB27866B}"/>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0841B7CA-D7B2-40C9-83B7-3C2033E776E9}"/>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4" name="Footer Placeholder 3">
            <a:extLst>
              <a:ext uri="{FF2B5EF4-FFF2-40B4-BE49-F238E27FC236}">
                <a16:creationId xmlns:a16="http://schemas.microsoft.com/office/drawing/2014/main" id="{104317FE-D34D-4311-97EF-7FCB810B471B}"/>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9A3A89FC-6274-4FB7-BF0C-E128101315CF}"/>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104462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C7651-A43A-40BD-99CA-21E392BDD884}"/>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3" name="Footer Placeholder 2">
            <a:extLst>
              <a:ext uri="{FF2B5EF4-FFF2-40B4-BE49-F238E27FC236}">
                <a16:creationId xmlns:a16="http://schemas.microsoft.com/office/drawing/2014/main" id="{74ECD608-7DB2-42B9-B4D2-4691329F8F6C}"/>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9F730A59-B582-4CFA-B77F-1F16879085C5}"/>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398695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7823-E024-4B02-B59D-EB85469D87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8B2145AE-7C01-4818-B76F-623316574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00E60303-F841-40BC-92CA-1B4B9E3F0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41925-A1A0-4799-9818-F56F59EADC0A}"/>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6" name="Footer Placeholder 5">
            <a:extLst>
              <a:ext uri="{FF2B5EF4-FFF2-40B4-BE49-F238E27FC236}">
                <a16:creationId xmlns:a16="http://schemas.microsoft.com/office/drawing/2014/main" id="{9BA173F2-F747-48F8-A29B-83E7CC7EF8A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22A631-1D7A-4C87-A30B-63E382B03FEF}"/>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202891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2AF6-BE58-4738-BCE1-3A1D566AB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8FCF9A24-111C-454D-BF60-E38FB5428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5D126237-A993-4A45-810B-D6B38F6B5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1B2A8-CBA0-4CE1-A278-FDBE97A69D0C}"/>
              </a:ext>
            </a:extLst>
          </p:cNvPr>
          <p:cNvSpPr>
            <a:spLocks noGrp="1"/>
          </p:cNvSpPr>
          <p:nvPr>
            <p:ph type="dt" sz="half" idx="10"/>
          </p:nvPr>
        </p:nvSpPr>
        <p:spPr/>
        <p:txBody>
          <a:bodyPr/>
          <a:lstStyle/>
          <a:p>
            <a:fld id="{76FBE136-E8CA-4B32-BFE1-DA0690D76B04}" type="datetimeFigureOut">
              <a:rPr lang="it-IT" smtClean="0"/>
              <a:t>26/01/2023</a:t>
            </a:fld>
            <a:endParaRPr lang="it-IT"/>
          </a:p>
        </p:txBody>
      </p:sp>
      <p:sp>
        <p:nvSpPr>
          <p:cNvPr id="6" name="Footer Placeholder 5">
            <a:extLst>
              <a:ext uri="{FF2B5EF4-FFF2-40B4-BE49-F238E27FC236}">
                <a16:creationId xmlns:a16="http://schemas.microsoft.com/office/drawing/2014/main" id="{374848EE-02EE-41D5-A7C4-0C51BC3AC09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2FD0A66-E419-40BF-B9D4-70C6ABD617BD}"/>
              </a:ext>
            </a:extLst>
          </p:cNvPr>
          <p:cNvSpPr>
            <a:spLocks noGrp="1"/>
          </p:cNvSpPr>
          <p:nvPr>
            <p:ph type="sldNum" sz="quarter" idx="12"/>
          </p:nvPr>
        </p:nvSpPr>
        <p:spPr/>
        <p:txBody>
          <a:bodyPr/>
          <a:lstStyle/>
          <a:p>
            <a:fld id="{87ABE19B-EAFC-4E5F-B1A6-596830C1C74B}" type="slidenum">
              <a:rPr lang="it-IT" smtClean="0"/>
              <a:t>‹#›</a:t>
            </a:fld>
            <a:endParaRPr lang="it-IT"/>
          </a:p>
        </p:txBody>
      </p:sp>
    </p:spTree>
    <p:extLst>
      <p:ext uri="{BB962C8B-B14F-4D97-AF65-F5344CB8AC3E}">
        <p14:creationId xmlns:p14="http://schemas.microsoft.com/office/powerpoint/2010/main" val="352707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78550-7ABD-4CEC-83E7-A8FB463815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D659DE6F-7FCF-4C41-B36E-974C0DE10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DD1446F-2939-46B7-9DAD-D8DBA631BD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BE136-E8CA-4B32-BFE1-DA0690D76B04}" type="datetimeFigureOut">
              <a:rPr lang="it-IT" smtClean="0"/>
              <a:t>26/01/2023</a:t>
            </a:fld>
            <a:endParaRPr lang="it-IT"/>
          </a:p>
        </p:txBody>
      </p:sp>
      <p:sp>
        <p:nvSpPr>
          <p:cNvPr id="5" name="Footer Placeholder 4">
            <a:extLst>
              <a:ext uri="{FF2B5EF4-FFF2-40B4-BE49-F238E27FC236}">
                <a16:creationId xmlns:a16="http://schemas.microsoft.com/office/drawing/2014/main" id="{0BE95DDB-92BC-4F82-862B-98672662F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D100A9B0-93C1-4E43-94EC-49A6C6EF3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BE19B-EAFC-4E5F-B1A6-596830C1C74B}" type="slidenum">
              <a:rPr lang="it-IT" smtClean="0"/>
              <a:t>‹#›</a:t>
            </a:fld>
            <a:endParaRPr lang="it-IT"/>
          </a:p>
        </p:txBody>
      </p:sp>
    </p:spTree>
    <p:extLst>
      <p:ext uri="{BB962C8B-B14F-4D97-AF65-F5344CB8AC3E}">
        <p14:creationId xmlns:p14="http://schemas.microsoft.com/office/powerpoint/2010/main" val="1545946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svg"/><Relationship Id="rId7" Type="http://schemas.openxmlformats.org/officeDocument/2006/relationships/image" Target="../media/image41.svg"/><Relationship Id="rId12"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12.sv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emf"/></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nline.hbs.edu/blog/post/diagnostic-analytics" TargetMode="External"/><Relationship Id="rId2" Type="http://schemas.openxmlformats.org/officeDocument/2006/relationships/hyperlink" Target="https://online.hbs.edu/blog/post/descriptive-analytics" TargetMode="External"/><Relationship Id="rId1" Type="http://schemas.openxmlformats.org/officeDocument/2006/relationships/slideLayout" Target="../slideLayouts/slideLayout2.xml"/><Relationship Id="rId4" Type="http://schemas.openxmlformats.org/officeDocument/2006/relationships/hyperlink" Target="https://online.hbs.edu/blog/post/predictive-analytic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smarttourismdestinations.eu/digital-library/" TargetMode="Externa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5.png"/><Relationship Id="rId3" Type="http://schemas.openxmlformats.org/officeDocument/2006/relationships/image" Target="../media/image10.svg"/><Relationship Id="rId7" Type="http://schemas.openxmlformats.org/officeDocument/2006/relationships/image" Target="../media/image41.svg"/><Relationship Id="rId12"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12.sv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svg"/></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6.png"/><Relationship Id="rId3" Type="http://schemas.openxmlformats.org/officeDocument/2006/relationships/image" Target="../media/image10.svg"/><Relationship Id="rId7" Type="http://schemas.openxmlformats.org/officeDocument/2006/relationships/image" Target="../media/image41.svg"/><Relationship Id="rId12"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12.sv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svg"/></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7.png"/><Relationship Id="rId3" Type="http://schemas.openxmlformats.org/officeDocument/2006/relationships/image" Target="../media/image10.svg"/><Relationship Id="rId7" Type="http://schemas.openxmlformats.org/officeDocument/2006/relationships/image" Target="../media/image41.svg"/><Relationship Id="rId12"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12.sv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6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svg"/><Relationship Id="rId7" Type="http://schemas.openxmlformats.org/officeDocument/2006/relationships/image" Target="../media/image41.svg"/><Relationship Id="rId12"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12.sv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43.sv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ec.europa.eu/social/main.jsp?catId=1517&amp;langId=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ec.europa.eu/social/main.jsp?langId=en&amp;catId=1036&amp;newsId=9719" TargetMode="External"/><Relationship Id="rId5" Type="http://schemas.openxmlformats.org/officeDocument/2006/relationships/hyperlink" Target="https://ec.europa.eu/social/main.jsp?catId=1147&amp;langId=en" TargetMode="External"/><Relationship Id="rId4" Type="http://schemas.openxmlformats.org/officeDocument/2006/relationships/hyperlink" Target="https://ec.europa.eu/social/main.jsp?catId=1415&amp;langId=en"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www.eif.org/what_we_do/guarantees/skills-and-education-guarantee-pilot/index.htm" TargetMode="External"/><Relationship Id="rId4" Type="http://schemas.openxmlformats.org/officeDocument/2006/relationships/hyperlink" Target="https://investeu.europa.eu/index_e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9.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44.png"/><Relationship Id="rId5" Type="http://schemas.openxmlformats.org/officeDocument/2006/relationships/image" Target="../media/image11.png"/><Relationship Id="rId10" Type="http://schemas.openxmlformats.org/officeDocument/2006/relationships/image" Target="../media/image43.svg"/><Relationship Id="rId4" Type="http://schemas.openxmlformats.org/officeDocument/2006/relationships/image" Target="../media/image10.svg"/><Relationship Id="rId9" Type="http://schemas.openxmlformats.org/officeDocument/2006/relationships/image" Target="../media/image42.png"/><Relationship Id="rId14"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ec.europa.eu/esf/main.jsp?catId=62&amp;langId=en" TargetMode="External"/><Relationship Id="rId5" Type="http://schemas.openxmlformats.org/officeDocument/2006/relationships/hyperlink" Target="https://www.europarl.europa.eu/factsheets/en/sheet/215/recovery-assistance-for-cohesion-and-the-territories-of-europe-react-eu-" TargetMode="External"/><Relationship Id="rId4" Type="http://schemas.openxmlformats.org/officeDocument/2006/relationships/hyperlink" Target="https://commission.europa.eu/index_en"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erasmus-plus.ec.europa.eu/" TargetMode="External"/><Relationship Id="rId3" Type="http://schemas.openxmlformats.org/officeDocument/2006/relationships/image" Target="../media/image91.png"/><Relationship Id="rId7" Type="http://schemas.openxmlformats.org/officeDocument/2006/relationships/hyperlink" Target="https://digital-strategy.ec.europa.eu/en/activities/digital-programme"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commission.europa.eu/funding-tenders/find-funding/eu-funding-programmes/just-transition-fund_en" TargetMode="External"/><Relationship Id="rId5" Type="http://schemas.openxmlformats.org/officeDocument/2006/relationships/hyperlink" Target="https://ec.europa.eu/regional_policy/2021-2027_en" TargetMode="Externa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ec.europa.eu/european-social-fund-plus/en/esf-direct-easi" TargetMode="External"/><Relationship Id="rId5" Type="http://schemas.openxmlformats.org/officeDocument/2006/relationships/hyperlink" Target="https://ec.europa.eu/social/main.jsp?catId=326" TargetMode="External"/><Relationship Id="rId4" Type="http://schemas.openxmlformats.org/officeDocument/2006/relationships/hyperlink" Target="https://economy-finance.ec.europa.eu/eu-financial-assistance/sure_en"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smarttourismdestinations.eu/webinars/" TargetMode="External"/><Relationship Id="rId7" Type="http://schemas.openxmlformats.org/officeDocument/2006/relationships/image" Target="../media/image12.sv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98.svg"/><Relationship Id="rId5" Type="http://schemas.openxmlformats.org/officeDocument/2006/relationships/image" Target="../media/image10.svg"/><Relationship Id="rId10" Type="http://schemas.openxmlformats.org/officeDocument/2006/relationships/image" Target="../media/image97.png"/><Relationship Id="rId4" Type="http://schemas.openxmlformats.org/officeDocument/2006/relationships/image" Target="../media/image9.png"/><Relationship Id="rId9" Type="http://schemas.openxmlformats.org/officeDocument/2006/relationships/image" Target="../media/image96.sv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3" name="Picture 2">
            <a:extLst>
              <a:ext uri="{FF2B5EF4-FFF2-40B4-BE49-F238E27FC236}">
                <a16:creationId xmlns:a16="http://schemas.microsoft.com/office/drawing/2014/main" id="{1EBD7DA0-1B5B-4927-9CF2-CA1CB5397A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23898" y="0"/>
            <a:ext cx="6368102" cy="4154600"/>
          </a:xfrm>
          <a:prstGeom prst="rect">
            <a:avLst/>
          </a:prstGeom>
        </p:spPr>
      </p:pic>
      <p:sp>
        <p:nvSpPr>
          <p:cNvPr id="12" name="Google Shape;451;p1">
            <a:extLst>
              <a:ext uri="{FF2B5EF4-FFF2-40B4-BE49-F238E27FC236}">
                <a16:creationId xmlns:a16="http://schemas.microsoft.com/office/drawing/2014/main" id="{24FEA8BF-8F12-44A5-8AA3-71B7BDBB11F3}"/>
              </a:ext>
            </a:extLst>
          </p:cNvPr>
          <p:cNvSpPr/>
          <p:nvPr/>
        </p:nvSpPr>
        <p:spPr>
          <a:xfrm>
            <a:off x="5194570" y="5407743"/>
            <a:ext cx="629327" cy="1450257"/>
          </a:xfrm>
          <a:prstGeom prst="rect">
            <a:avLst/>
          </a:prstGeom>
          <a:solidFill>
            <a:schemeClr val="bg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842A2"/>
              </a:solidFill>
              <a:effectLst/>
              <a:uLnTx/>
              <a:uFillTx/>
              <a:latin typeface="Arial"/>
              <a:ea typeface="Arial"/>
              <a:cs typeface="Arial"/>
              <a:sym typeface="Arial"/>
            </a:endParaRPr>
          </a:p>
        </p:txBody>
      </p:sp>
      <p:sp>
        <p:nvSpPr>
          <p:cNvPr id="451" name="Google Shape;451;p1"/>
          <p:cNvSpPr/>
          <p:nvPr/>
        </p:nvSpPr>
        <p:spPr>
          <a:xfrm>
            <a:off x="0" y="-1"/>
            <a:ext cx="5846323" cy="4154602"/>
          </a:xfrm>
          <a:prstGeom prst="rect">
            <a:avLst/>
          </a:prstGeom>
          <a:solidFill>
            <a:srgbClr val="FECB3A"/>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2842A2"/>
              </a:solidFill>
              <a:effectLst/>
              <a:uLnTx/>
              <a:uFillTx/>
              <a:latin typeface="Arial"/>
              <a:ea typeface="Arial"/>
              <a:cs typeface="Arial"/>
              <a:sym typeface="Arial"/>
            </a:endParaRPr>
          </a:p>
        </p:txBody>
      </p:sp>
      <p:sp>
        <p:nvSpPr>
          <p:cNvPr id="452" name="Google Shape;452;p1"/>
          <p:cNvSpPr txBox="1"/>
          <p:nvPr/>
        </p:nvSpPr>
        <p:spPr>
          <a:xfrm>
            <a:off x="431799" y="678005"/>
            <a:ext cx="4762771" cy="2858803"/>
          </a:xfrm>
          <a:prstGeom prst="rect">
            <a:avLst/>
          </a:prstGeom>
          <a:solidFill>
            <a:srgbClr val="FECB3A"/>
          </a:solid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1200"/>
              </a:spcBef>
              <a:spcAft>
                <a:spcPts val="0"/>
              </a:spcAft>
              <a:buClr>
                <a:prstClr val="white"/>
              </a:buClr>
              <a:buSzPts val="1400"/>
              <a:buFontTx/>
              <a:buNone/>
              <a:tabLst/>
              <a:defRPr/>
            </a:pPr>
            <a:r>
              <a:rPr kumimoji="0" lang="en-US" sz="36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The future of work: new skills and profiles for Smart Tourism and how to get ready</a:t>
            </a:r>
            <a:endParaRPr kumimoji="0" sz="3600" b="0"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panose="020B0604020202020204" pitchFamily="34" charset="0"/>
              <a:sym typeface="Arial"/>
            </a:endParaRPr>
          </a:p>
        </p:txBody>
      </p:sp>
      <p:sp>
        <p:nvSpPr>
          <p:cNvPr id="453" name="Google Shape;453;p1"/>
          <p:cNvSpPr txBox="1"/>
          <p:nvPr/>
        </p:nvSpPr>
        <p:spPr>
          <a:xfrm>
            <a:off x="478804" y="3395450"/>
            <a:ext cx="3353620" cy="59436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600"/>
              </a:spcAft>
              <a:buClr>
                <a:prstClr val="white"/>
              </a:buClr>
              <a:buSzPts val="1400"/>
              <a:buFont typeface="Arial"/>
              <a:buNone/>
              <a:tabLst/>
              <a:defRPr/>
            </a:pP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panose="020B0604020202020204" pitchFamily="34" charset="0"/>
                <a:sym typeface="Arial"/>
              </a:rPr>
              <a:t>27</a:t>
            </a:r>
            <a:r>
              <a:rPr kumimoji="0" lang="en-US" sz="1800" b="1" i="0" u="none" strike="noStrike" kern="1200" cap="none" spc="0" normalizeH="0" baseline="30000" noProof="0" dirty="0">
                <a:ln>
                  <a:noFill/>
                </a:ln>
                <a:solidFill>
                  <a:srgbClr val="2842A2"/>
                </a:solidFill>
                <a:effectLst/>
                <a:uLnTx/>
                <a:uFillTx/>
                <a:latin typeface="Gadugi" panose="020B0502040204020203" pitchFamily="34" charset="0"/>
                <a:ea typeface="Gadugi" panose="020B0502040204020203" pitchFamily="34" charset="0"/>
                <a:cs typeface="Arial" panose="020B0604020202020204" pitchFamily="34" charset="0"/>
                <a:sym typeface="Arial"/>
              </a:rPr>
              <a:t>th</a:t>
            </a: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panose="020B0604020202020204" pitchFamily="34" charset="0"/>
                <a:sym typeface="Arial"/>
              </a:rPr>
              <a:t> January 2023</a:t>
            </a:r>
            <a:endPar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Arial" panose="020B0604020202020204" pitchFamily="34" charset="0"/>
            </a:endParaRPr>
          </a:p>
        </p:txBody>
      </p:sp>
      <p:sp>
        <p:nvSpPr>
          <p:cNvPr id="446" name="Google Shape;446;p1"/>
          <p:cNvSpPr/>
          <p:nvPr/>
        </p:nvSpPr>
        <p:spPr>
          <a:xfrm>
            <a:off x="0" y="4154601"/>
            <a:ext cx="12192000" cy="1269721"/>
          </a:xfrm>
          <a:prstGeom prst="rect">
            <a:avLst/>
          </a:prstGeom>
          <a:solidFill>
            <a:srgbClr val="2842A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4614E824-56C6-405C-9480-6E85E6BD8B66}"/>
              </a:ext>
            </a:extLst>
          </p:cNvPr>
          <p:cNvSpPr txBox="1"/>
          <p:nvPr/>
        </p:nvSpPr>
        <p:spPr>
          <a:xfrm>
            <a:off x="235238" y="4338602"/>
            <a:ext cx="11824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Arial" panose="020B0604020202020204" pitchFamily="34" charset="0"/>
              </a:rPr>
              <a:t>Pillar 3: Human Capital &amp; Skills</a:t>
            </a:r>
            <a:endParaRPr kumimoji="0" lang="en-GB" sz="2800" b="1" i="1"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69D41C04-88CF-1F02-B431-E5604B3542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19" y="5883155"/>
            <a:ext cx="1119830" cy="512646"/>
          </a:xfrm>
          <a:prstGeom prst="rect">
            <a:avLst/>
          </a:prstGeom>
        </p:spPr>
      </p:pic>
      <p:pic>
        <p:nvPicPr>
          <p:cNvPr id="13" name="Google Shape;21;p33">
            <a:extLst>
              <a:ext uri="{FF2B5EF4-FFF2-40B4-BE49-F238E27FC236}">
                <a16:creationId xmlns:a16="http://schemas.microsoft.com/office/drawing/2014/main" id="{E2DEBDAF-0E05-F5F8-2B57-B07C93327D3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70053" y="5753904"/>
            <a:ext cx="882421" cy="698176"/>
          </a:xfrm>
          <a:prstGeom prst="rect">
            <a:avLst/>
          </a:prstGeom>
          <a:noFill/>
          <a:ln>
            <a:noFill/>
          </a:ln>
        </p:spPr>
      </p:pic>
      <p:pic>
        <p:nvPicPr>
          <p:cNvPr id="14" name="Google Shape;22;p33" descr="automa-project.eu">
            <a:extLst>
              <a:ext uri="{FF2B5EF4-FFF2-40B4-BE49-F238E27FC236}">
                <a16:creationId xmlns:a16="http://schemas.microsoft.com/office/drawing/2014/main" id="{F3B008F8-25E6-08FB-CE57-CFD6A4FF2BB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727238" y="6063727"/>
            <a:ext cx="698299" cy="116268"/>
          </a:xfrm>
          <a:prstGeom prst="rect">
            <a:avLst/>
          </a:prstGeom>
          <a:noFill/>
          <a:ln>
            <a:noFill/>
          </a:ln>
        </p:spPr>
      </p:pic>
      <p:pic>
        <p:nvPicPr>
          <p:cNvPr id="15" name="Google Shape;23;p33" descr="Universität Málaga – Wikipedia">
            <a:extLst>
              <a:ext uri="{FF2B5EF4-FFF2-40B4-BE49-F238E27FC236}">
                <a16:creationId xmlns:a16="http://schemas.microsoft.com/office/drawing/2014/main" id="{AE69A535-9AD4-0D90-B824-C7B9CD4B198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751447" y="5856398"/>
            <a:ext cx="606833" cy="534913"/>
          </a:xfrm>
          <a:prstGeom prst="rect">
            <a:avLst/>
          </a:prstGeom>
          <a:noFill/>
          <a:ln>
            <a:noFill/>
          </a:ln>
        </p:spPr>
      </p:pic>
      <p:pic>
        <p:nvPicPr>
          <p:cNvPr id="16" name="Google Shape;19;p2">
            <a:extLst>
              <a:ext uri="{FF2B5EF4-FFF2-40B4-BE49-F238E27FC236}">
                <a16:creationId xmlns:a16="http://schemas.microsoft.com/office/drawing/2014/main" id="{F72334C2-4647-BD08-9806-085670544077}"/>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648966" y="5844429"/>
            <a:ext cx="1091208" cy="593464"/>
          </a:xfrm>
          <a:prstGeom prst="rect">
            <a:avLst/>
          </a:prstGeom>
          <a:solidFill>
            <a:srgbClr val="306098"/>
          </a:solidFill>
          <a:ln>
            <a:noFill/>
          </a:ln>
        </p:spPr>
      </p:pic>
      <p:pic>
        <p:nvPicPr>
          <p:cNvPr id="17" name="Google Shape;455;p1">
            <a:extLst>
              <a:ext uri="{FF2B5EF4-FFF2-40B4-BE49-F238E27FC236}">
                <a16:creationId xmlns:a16="http://schemas.microsoft.com/office/drawing/2014/main" id="{40600516-9D7D-40B4-F5EA-B22233F3DDDA}"/>
              </a:ext>
            </a:extLst>
          </p:cNvPr>
          <p:cNvPicPr preferRelativeResize="0">
            <a:picLocks noChangeAspect="1"/>
          </p:cNvPicPr>
          <p:nvPr/>
        </p:nvPicPr>
        <p:blipFill rotWithShape="1">
          <a:blip r:embed="rId9" cstate="email">
            <a:alphaModFix/>
            <a:extLst>
              <a:ext uri="{28A0092B-C50C-407E-A947-70E740481C1C}">
                <a14:useLocalDpi xmlns:a14="http://schemas.microsoft.com/office/drawing/2010/main"/>
              </a:ext>
            </a:extLst>
          </a:blip>
          <a:srcRect/>
          <a:stretch/>
        </p:blipFill>
        <p:spPr>
          <a:xfrm>
            <a:off x="9899909" y="4201520"/>
            <a:ext cx="2160185" cy="1175881"/>
          </a:xfrm>
          <a:prstGeom prst="rect">
            <a:avLst/>
          </a:prstGeom>
          <a:noFill/>
          <a:ln>
            <a:noFill/>
          </a:ln>
        </p:spPr>
      </p:pic>
      <p:sp>
        <p:nvSpPr>
          <p:cNvPr id="5" name="Rectángulo 4">
            <a:extLst>
              <a:ext uri="{FF2B5EF4-FFF2-40B4-BE49-F238E27FC236}">
                <a16:creationId xmlns:a16="http://schemas.microsoft.com/office/drawing/2014/main" id="{8CA9E571-4B57-2685-24D5-4218A6D57538}"/>
              </a:ext>
            </a:extLst>
          </p:cNvPr>
          <p:cNvSpPr/>
          <p:nvPr/>
        </p:nvSpPr>
        <p:spPr>
          <a:xfrm>
            <a:off x="5823897" y="5424322"/>
            <a:ext cx="6368103" cy="1433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1">
                <a:ln>
                  <a:noFill/>
                </a:ln>
                <a:solidFill>
                  <a:srgbClr val="2842A2"/>
                </a:solidFill>
                <a:effectLst/>
                <a:uLnTx/>
                <a:uFillTx/>
                <a:latin typeface="Calibri" panose="020F0502020204030204"/>
                <a:ea typeface="+mn-ea"/>
                <a:cs typeface="+mn-cs"/>
              </a:rPr>
              <a:t>Experts:</a:t>
            </a:r>
          </a:p>
          <a:p>
            <a:pPr marL="715963"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1">
                <a:ln>
                  <a:noFill/>
                </a:ln>
                <a:solidFill>
                  <a:srgbClr val="2842A2"/>
                </a:solidFill>
                <a:effectLst/>
                <a:uLnTx/>
                <a:uFillTx/>
                <a:latin typeface="Calibri" panose="020F0502020204030204"/>
                <a:ea typeface="+mn-ea"/>
                <a:cs typeface="+mn-cs"/>
              </a:rPr>
              <a:t>Marianna Sigala</a:t>
            </a:r>
          </a:p>
          <a:p>
            <a:pPr marL="715963"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1">
                <a:ln>
                  <a:noFill/>
                </a:ln>
                <a:solidFill>
                  <a:srgbClr val="2842A2"/>
                </a:solidFill>
                <a:effectLst/>
                <a:uLnTx/>
                <a:uFillTx/>
                <a:latin typeface="Calibri" panose="020F0502020204030204"/>
                <a:ea typeface="+mn-ea"/>
                <a:cs typeface="+mn-cs"/>
              </a:rPr>
              <a:t>Estrella Díaz Sánchez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DCF20B41-1B33-EA6C-4540-B35A594668FA}"/>
              </a:ext>
            </a:extLst>
          </p:cNvPr>
          <p:cNvPicPr>
            <a:picLocks noChangeAspect="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85717" y="4264703"/>
            <a:ext cx="935235" cy="928545"/>
          </a:xfrm>
          <a:prstGeom prst="rect">
            <a:avLst/>
          </a:prstGeom>
        </p:spPr>
      </p:pic>
    </p:spTree>
    <p:extLst>
      <p:ext uri="{BB962C8B-B14F-4D97-AF65-F5344CB8AC3E}">
        <p14:creationId xmlns:p14="http://schemas.microsoft.com/office/powerpoint/2010/main" val="33225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42A2"/>
        </a:solidFill>
        <a:effectLst/>
      </p:bgPr>
    </p:bg>
    <p:spTree>
      <p:nvGrpSpPr>
        <p:cNvPr id="1" name=""/>
        <p:cNvGrpSpPr/>
        <p:nvPr/>
      </p:nvGrpSpPr>
      <p:grpSpPr>
        <a:xfrm>
          <a:off x="0" y="0"/>
          <a:ext cx="0" cy="0"/>
          <a:chOff x="0" y="0"/>
          <a:chExt cx="0" cy="0"/>
        </a:xfrm>
      </p:grpSpPr>
      <p:sp>
        <p:nvSpPr>
          <p:cNvPr id="3" name="Google Shape;494;p52">
            <a:extLst>
              <a:ext uri="{FF2B5EF4-FFF2-40B4-BE49-F238E27FC236}">
                <a16:creationId xmlns:a16="http://schemas.microsoft.com/office/drawing/2014/main" id="{CC095A89-775B-415D-985B-4DC0DDDD969C}"/>
              </a:ext>
            </a:extLst>
          </p:cNvPr>
          <p:cNvSpPr/>
          <p:nvPr/>
        </p:nvSpPr>
        <p:spPr>
          <a:xfrm>
            <a:off x="0" y="3553905"/>
            <a:ext cx="5610835" cy="1449452"/>
          </a:xfrm>
          <a:prstGeom prst="rect">
            <a:avLst/>
          </a:prstGeom>
          <a:noFill/>
          <a:ln>
            <a:noFill/>
          </a:ln>
        </p:spPr>
        <p:txBody>
          <a:bodyPr spcFirstLastPara="1" wrap="square" lIns="91425" tIns="45700" rIns="91425" bIns="45700" anchor="ctr" anchorCtr="0">
            <a:noAutofit/>
          </a:bodyPr>
          <a:lstStyle/>
          <a:p>
            <a:pPr marL="536575" marR="0" lvl="0" indent="0" algn="l" defTabSz="914400" rtl="0" eaLnBrk="1" fontAlgn="auto" latinLnBrk="0" hangingPunct="1">
              <a:lnSpc>
                <a:spcPct val="100000"/>
              </a:lnSpc>
              <a:spcBef>
                <a:spcPts val="0"/>
              </a:spcBef>
              <a:spcAft>
                <a:spcPts val="1200"/>
              </a:spcAft>
              <a:buClr>
                <a:srgbClr val="000000"/>
              </a:buClr>
              <a:buSzPts val="1539"/>
              <a:buFontTx/>
              <a:buNone/>
              <a:tabLst/>
              <a:defRPr/>
            </a:pPr>
            <a:r>
              <a:rPr kumimoji="0" lang="it-IT" sz="2000" b="1" i="0" u="sng" strike="noStrike" kern="1200" cap="none" spc="0" normalizeH="0" baseline="0" noProof="0" dirty="0">
                <a:ln>
                  <a:noFill/>
                </a:ln>
                <a:solidFill>
                  <a:srgbClr val="FECB3A"/>
                </a:solidFill>
                <a:effectLst/>
                <a:uLnTx/>
                <a:uFillTx/>
                <a:latin typeface="Gadugi" panose="020B0502040204020203" pitchFamily="34" charset="0"/>
                <a:ea typeface="Gadugi" panose="020B0502040204020203" pitchFamily="34" charset="0"/>
                <a:cs typeface="Arial"/>
                <a:sym typeface="Arial"/>
              </a:rPr>
              <a:t>Expert:</a:t>
            </a:r>
          </a:p>
          <a:p>
            <a:pPr marL="536575" marR="0" lvl="0" indent="0" algn="l" defTabSz="914400" rtl="0" eaLnBrk="1" fontAlgn="auto" latinLnBrk="0" hangingPunct="1">
              <a:lnSpc>
                <a:spcPct val="100000"/>
              </a:lnSpc>
              <a:spcBef>
                <a:spcPts val="0"/>
              </a:spcBef>
              <a:spcAft>
                <a:spcPts val="600"/>
              </a:spcAft>
              <a:buClr>
                <a:srgbClr val="000000"/>
              </a:buClr>
              <a:buSzPts val="1539"/>
              <a:buFont typeface="Arial"/>
              <a:buNone/>
              <a:tabLst/>
              <a:defRPr/>
            </a:pPr>
            <a:r>
              <a:rPr kumimoji="0" lang="it-IT" sz="2000" b="1" i="0" u="none" strike="noStrike" kern="1200" cap="none" spc="0" normalizeH="0" baseline="0" noProof="0" dirty="0">
                <a:ln>
                  <a:noFill/>
                </a:ln>
                <a:solidFill>
                  <a:srgbClr val="FECB3A"/>
                </a:solidFill>
                <a:effectLst/>
                <a:uLnTx/>
                <a:uFillTx/>
                <a:latin typeface="Gadugi" panose="020B0502040204020203" pitchFamily="34" charset="0"/>
                <a:ea typeface="Gadugi" panose="020B0502040204020203" pitchFamily="34" charset="0"/>
                <a:cs typeface="Arial"/>
                <a:sym typeface="Arial"/>
              </a:rPr>
              <a:t>Marianna Sigala</a:t>
            </a:r>
            <a:endParaRPr kumimoji="0" lang="it-IT" sz="2000" b="0" i="0" u="none" strike="noStrike" kern="1200" cap="none" spc="0" normalizeH="0" baseline="0" noProof="0" dirty="0">
              <a:ln>
                <a:noFill/>
              </a:ln>
              <a:solidFill>
                <a:srgbClr val="FECB3A"/>
              </a:solidFill>
              <a:effectLst/>
              <a:uLnTx/>
              <a:uFillTx/>
              <a:latin typeface="Gadugi" panose="020B0502040204020203" pitchFamily="34" charset="0"/>
              <a:ea typeface="Gadugi" panose="020B0502040204020203" pitchFamily="34" charset="0"/>
              <a:cs typeface="Arial"/>
              <a:sym typeface="Arial"/>
            </a:endParaRPr>
          </a:p>
        </p:txBody>
      </p:sp>
      <p:pic>
        <p:nvPicPr>
          <p:cNvPr id="4" name="Google Shape;455;p1">
            <a:extLst>
              <a:ext uri="{FF2B5EF4-FFF2-40B4-BE49-F238E27FC236}">
                <a16:creationId xmlns:a16="http://schemas.microsoft.com/office/drawing/2014/main" id="{3B7454F5-3A5B-4CCA-A146-7A3A722F5D62}"/>
              </a:ext>
            </a:extLst>
          </p:cNvPr>
          <p:cNvPicPr preferRelativeResize="0">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558873" y="5417580"/>
            <a:ext cx="2160185" cy="1175881"/>
          </a:xfrm>
          <a:prstGeom prst="rect">
            <a:avLst/>
          </a:prstGeom>
          <a:noFill/>
          <a:ln>
            <a:noFill/>
          </a:ln>
        </p:spPr>
      </p:pic>
      <p:sp>
        <p:nvSpPr>
          <p:cNvPr id="5" name="Google Shape;494;p52">
            <a:extLst>
              <a:ext uri="{FF2B5EF4-FFF2-40B4-BE49-F238E27FC236}">
                <a16:creationId xmlns:a16="http://schemas.microsoft.com/office/drawing/2014/main" id="{3031F23E-A30B-4320-AC3B-CDD0B36DE5F4}"/>
              </a:ext>
            </a:extLst>
          </p:cNvPr>
          <p:cNvSpPr/>
          <p:nvPr/>
        </p:nvSpPr>
        <p:spPr>
          <a:xfrm>
            <a:off x="0" y="923279"/>
            <a:ext cx="5610835" cy="2423516"/>
          </a:xfrm>
          <a:prstGeom prst="rect">
            <a:avLst/>
          </a:prstGeom>
          <a:solidFill>
            <a:srgbClr val="FECB3A"/>
          </a:solidFill>
          <a:ln>
            <a:noFill/>
          </a:ln>
        </p:spPr>
        <p:txBody>
          <a:bodyPr spcFirstLastPara="1" wrap="square" lIns="91425" tIns="45700" rIns="91425" bIns="45700" anchor="ctr" anchorCtr="0">
            <a:noAutofit/>
          </a:bodyPr>
          <a:lstStyle/>
          <a:p>
            <a:pPr marL="449263" marR="0" lvl="0" indent="0" algn="l" defTabSz="914400" rtl="0" eaLnBrk="1" fontAlgn="auto" latinLnBrk="0" hangingPunct="1">
              <a:lnSpc>
                <a:spcPct val="100000"/>
              </a:lnSpc>
              <a:spcBef>
                <a:spcPts val="0"/>
              </a:spcBef>
              <a:spcAft>
                <a:spcPts val="1200"/>
              </a:spcAft>
              <a:buClr>
                <a:srgbClr val="000000"/>
              </a:buClr>
              <a:buSzPts val="1539"/>
              <a:buFont typeface="Arial"/>
              <a:buNone/>
              <a:tabLst/>
              <a:defRPr/>
            </a:pPr>
            <a:r>
              <a:rPr kumimoji="0" lang="en-US" sz="3200" b="1" i="0" u="none" strike="noStrike" kern="1200" cap="none" spc="0" normalizeH="0" baseline="0" noProof="0" dirty="0">
                <a:ln>
                  <a:noFill/>
                </a:ln>
                <a:solidFill>
                  <a:srgbClr val="C00000"/>
                </a:solidFill>
                <a:effectLst/>
                <a:uLnTx/>
                <a:uFillTx/>
                <a:latin typeface="Gadugi" panose="020B0502040204020203" pitchFamily="34" charset="0"/>
                <a:ea typeface="Gadugi" panose="020B0502040204020203" pitchFamily="34" charset="0"/>
                <a:cs typeface="Arial"/>
                <a:sym typeface="Arial"/>
              </a:rPr>
              <a:t>Skills for Smart Tourism</a:t>
            </a:r>
            <a:endParaRPr kumimoji="0" lang="en-US" sz="2000" b="1" i="0" u="none" strike="noStrike" kern="1200" cap="none" spc="0" normalizeH="0" baseline="0" noProof="0" dirty="0">
              <a:ln>
                <a:noFill/>
              </a:ln>
              <a:solidFill>
                <a:srgbClr val="C00000"/>
              </a:solidFill>
              <a:effectLst/>
              <a:uLnTx/>
              <a:uFillTx/>
              <a:latin typeface="Gadugi" panose="020B0502040204020203" pitchFamily="34" charset="0"/>
              <a:ea typeface="Gadugi" panose="020B0502040204020203" pitchFamily="34" charset="0"/>
              <a:cs typeface="Arial"/>
              <a:sym typeface="Arial"/>
            </a:endParaRPr>
          </a:p>
        </p:txBody>
      </p:sp>
      <p:pic>
        <p:nvPicPr>
          <p:cNvPr id="9" name="Picture 8" descr="A road going through a mountainous region&#10;&#10;Description automatically generated with low confidence">
            <a:extLst>
              <a:ext uri="{FF2B5EF4-FFF2-40B4-BE49-F238E27FC236}">
                <a16:creationId xmlns:a16="http://schemas.microsoft.com/office/drawing/2014/main" id="{3BDC34EC-3009-BDEC-1DFD-B98DAD9464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10834" y="-1"/>
            <a:ext cx="6581166" cy="6858001"/>
          </a:xfrm>
          <a:prstGeom prst="rect">
            <a:avLst/>
          </a:prstGeom>
        </p:spPr>
      </p:pic>
    </p:spTree>
    <p:extLst>
      <p:ext uri="{BB962C8B-B14F-4D97-AF65-F5344CB8AC3E}">
        <p14:creationId xmlns:p14="http://schemas.microsoft.com/office/powerpoint/2010/main" val="356380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716A072-9137-FF79-CD9C-C4B45B94CE12}"/>
              </a:ext>
            </a:extLst>
          </p:cNvPr>
          <p:cNvCxnSpPr>
            <a:cxnSpLocks/>
          </p:cNvCxnSpPr>
          <p:nvPr/>
        </p:nvCxnSpPr>
        <p:spPr>
          <a:xfrm>
            <a:off x="920914" y="1259104"/>
            <a:ext cx="0" cy="2021757"/>
          </a:xfrm>
          <a:prstGeom prst="line">
            <a:avLst/>
          </a:prstGeom>
          <a:ln w="412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E73F036-4F92-282C-E474-8FF75F2F56EF}"/>
              </a:ext>
            </a:extLst>
          </p:cNvPr>
          <p:cNvCxnSpPr>
            <a:cxnSpLocks/>
          </p:cNvCxnSpPr>
          <p:nvPr/>
        </p:nvCxnSpPr>
        <p:spPr>
          <a:xfrm>
            <a:off x="1064078" y="1272010"/>
            <a:ext cx="0" cy="2021757"/>
          </a:xfrm>
          <a:prstGeom prst="line">
            <a:avLst/>
          </a:prstGeom>
          <a:ln w="41275">
            <a:solidFill>
              <a:srgbClr val="2842A2"/>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35040E7-528D-B602-0163-DF338F9EEB35}"/>
              </a:ext>
            </a:extLst>
          </p:cNvPr>
          <p:cNvSpPr/>
          <p:nvPr/>
        </p:nvSpPr>
        <p:spPr>
          <a:xfrm>
            <a:off x="800857" y="1937857"/>
            <a:ext cx="8129743" cy="38366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What skills do we need to use big data &amp; become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smart destinations?</a:t>
            </a:r>
          </a:p>
        </p:txBody>
      </p:sp>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solidFill>
            <a:schemeClr val="bg1"/>
          </a:solid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Big Data is the new oil of the smart economy</a:t>
            </a:r>
          </a:p>
        </p:txBody>
      </p:sp>
      <p:sp>
        <p:nvSpPr>
          <p:cNvPr id="94" name="Ovale 24">
            <a:extLst>
              <a:ext uri="{FF2B5EF4-FFF2-40B4-BE49-F238E27FC236}">
                <a16:creationId xmlns:a16="http://schemas.microsoft.com/office/drawing/2014/main" id="{F3B0759F-A9C5-1423-0B44-D90B9A8FA419}"/>
              </a:ext>
            </a:extLst>
          </p:cNvPr>
          <p:cNvSpPr/>
          <p:nvPr/>
        </p:nvSpPr>
        <p:spPr>
          <a:xfrm rot="5400000">
            <a:off x="9888526" y="1037794"/>
            <a:ext cx="1452169" cy="1553065"/>
          </a:xfrm>
          <a:prstGeom prst="ellipse">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e 25">
            <a:extLst>
              <a:ext uri="{FF2B5EF4-FFF2-40B4-BE49-F238E27FC236}">
                <a16:creationId xmlns:a16="http://schemas.microsoft.com/office/drawing/2014/main" id="{6EB4D1FE-7B10-6729-C81D-6FCA9125C13F}"/>
              </a:ext>
            </a:extLst>
          </p:cNvPr>
          <p:cNvSpPr/>
          <p:nvPr/>
        </p:nvSpPr>
        <p:spPr>
          <a:xfrm rot="16200000" flipV="1">
            <a:off x="9888526" y="4646285"/>
            <a:ext cx="1452169" cy="15530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Google Shape;3587;p89">
            <a:extLst>
              <a:ext uri="{FF2B5EF4-FFF2-40B4-BE49-F238E27FC236}">
                <a16:creationId xmlns:a16="http://schemas.microsoft.com/office/drawing/2014/main" id="{63D85A96-4119-B50D-6159-984F23E032EB}"/>
              </a:ext>
            </a:extLst>
          </p:cNvPr>
          <p:cNvSpPr/>
          <p:nvPr/>
        </p:nvSpPr>
        <p:spPr>
          <a:xfrm rot="5400000">
            <a:off x="9917128" y="2600560"/>
            <a:ext cx="1370272" cy="643130"/>
          </a:xfrm>
          <a:prstGeom prst="homePlate">
            <a:avLst>
              <a:gd name="adj" fmla="val 47546"/>
            </a:avLst>
          </a:prstGeom>
          <a:solidFill>
            <a:srgbClr val="2842A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7" name="Google Shape;3587;p89">
            <a:extLst>
              <a:ext uri="{FF2B5EF4-FFF2-40B4-BE49-F238E27FC236}">
                <a16:creationId xmlns:a16="http://schemas.microsoft.com/office/drawing/2014/main" id="{D5EBA4B9-8298-5272-78BA-EDE7C9921E43}"/>
              </a:ext>
            </a:extLst>
          </p:cNvPr>
          <p:cNvSpPr/>
          <p:nvPr/>
        </p:nvSpPr>
        <p:spPr>
          <a:xfrm rot="16200000" flipV="1">
            <a:off x="9992390" y="3890277"/>
            <a:ext cx="1219748" cy="643130"/>
          </a:xfrm>
          <a:prstGeom prst="homePlate">
            <a:avLst>
              <a:gd name="adj" fmla="val 47546"/>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98" name="Group 97">
            <a:extLst>
              <a:ext uri="{FF2B5EF4-FFF2-40B4-BE49-F238E27FC236}">
                <a16:creationId xmlns:a16="http://schemas.microsoft.com/office/drawing/2014/main" id="{E26487F4-2987-43C7-13CB-3356506BF2C3}"/>
              </a:ext>
            </a:extLst>
          </p:cNvPr>
          <p:cNvGrpSpPr/>
          <p:nvPr/>
        </p:nvGrpSpPr>
        <p:grpSpPr>
          <a:xfrm>
            <a:off x="9953024" y="1272010"/>
            <a:ext cx="1298479" cy="1049393"/>
            <a:chOff x="867110" y="6005635"/>
            <a:chExt cx="1326576" cy="1144674"/>
          </a:xfrm>
        </p:grpSpPr>
        <p:pic>
          <p:nvPicPr>
            <p:cNvPr id="99" name="Graphic 98">
              <a:extLst>
                <a:ext uri="{FF2B5EF4-FFF2-40B4-BE49-F238E27FC236}">
                  <a16:creationId xmlns:a16="http://schemas.microsoft.com/office/drawing/2014/main" id="{88F13B65-89EB-1000-5FC9-3DBB197693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4947" y="6005635"/>
              <a:ext cx="1148739" cy="997019"/>
            </a:xfrm>
            <a:prstGeom prst="rect">
              <a:avLst/>
            </a:prstGeom>
          </p:spPr>
        </p:pic>
        <p:pic>
          <p:nvPicPr>
            <p:cNvPr id="100" name="Graphic 99">
              <a:extLst>
                <a:ext uri="{FF2B5EF4-FFF2-40B4-BE49-F238E27FC236}">
                  <a16:creationId xmlns:a16="http://schemas.microsoft.com/office/drawing/2014/main" id="{A60DBFCD-3A4B-7508-805B-0F4D4A1BB2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7110" y="6066593"/>
              <a:ext cx="1257111" cy="1083716"/>
            </a:xfrm>
            <a:prstGeom prst="rect">
              <a:avLst/>
            </a:prstGeom>
          </p:spPr>
        </p:pic>
      </p:grpSp>
      <p:pic>
        <p:nvPicPr>
          <p:cNvPr id="87" name="Graphic 86" descr="Group brainstorm with solid fill">
            <a:extLst>
              <a:ext uri="{FF2B5EF4-FFF2-40B4-BE49-F238E27FC236}">
                <a16:creationId xmlns:a16="http://schemas.microsoft.com/office/drawing/2014/main" id="{2CCBD38A-7279-3958-5FBD-35B08D87546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3066" y="1310476"/>
            <a:ext cx="817156" cy="817156"/>
          </a:xfrm>
          <a:prstGeom prst="rect">
            <a:avLst/>
          </a:prstGeom>
        </p:spPr>
      </p:pic>
      <p:grpSp>
        <p:nvGrpSpPr>
          <p:cNvPr id="101" name="Group 100">
            <a:extLst>
              <a:ext uri="{FF2B5EF4-FFF2-40B4-BE49-F238E27FC236}">
                <a16:creationId xmlns:a16="http://schemas.microsoft.com/office/drawing/2014/main" id="{EC214275-65B8-7865-BDBE-1704259141C1}"/>
              </a:ext>
            </a:extLst>
          </p:cNvPr>
          <p:cNvGrpSpPr/>
          <p:nvPr/>
        </p:nvGrpSpPr>
        <p:grpSpPr>
          <a:xfrm>
            <a:off x="9965370" y="4839134"/>
            <a:ext cx="1298479" cy="1049393"/>
            <a:chOff x="867110" y="6005635"/>
            <a:chExt cx="1326576" cy="1144674"/>
          </a:xfrm>
        </p:grpSpPr>
        <p:pic>
          <p:nvPicPr>
            <p:cNvPr id="102" name="Graphic 101">
              <a:extLst>
                <a:ext uri="{FF2B5EF4-FFF2-40B4-BE49-F238E27FC236}">
                  <a16:creationId xmlns:a16="http://schemas.microsoft.com/office/drawing/2014/main" id="{56F50208-AF9D-6B70-D80E-E03C9452E36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44947" y="6005635"/>
              <a:ext cx="1148739" cy="997019"/>
            </a:xfrm>
            <a:prstGeom prst="rect">
              <a:avLst/>
            </a:prstGeom>
          </p:spPr>
        </p:pic>
        <p:pic>
          <p:nvPicPr>
            <p:cNvPr id="103" name="Graphic 102">
              <a:extLst>
                <a:ext uri="{FF2B5EF4-FFF2-40B4-BE49-F238E27FC236}">
                  <a16:creationId xmlns:a16="http://schemas.microsoft.com/office/drawing/2014/main" id="{E1ECF978-8375-5101-A8EC-6AD63283493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67110" y="6066593"/>
              <a:ext cx="1257111" cy="1083716"/>
            </a:xfrm>
            <a:prstGeom prst="rect">
              <a:avLst/>
            </a:prstGeom>
          </p:spPr>
        </p:pic>
      </p:grpSp>
      <p:pic>
        <p:nvPicPr>
          <p:cNvPr id="89" name="Picture 88" descr="Icon&#10;&#10;Description automatically generated">
            <a:extLst>
              <a:ext uri="{FF2B5EF4-FFF2-40B4-BE49-F238E27FC236}">
                <a16:creationId xmlns:a16="http://schemas.microsoft.com/office/drawing/2014/main" id="{00A0CAEA-B843-1F6D-2B40-6BCE7A38A375}"/>
              </a:ext>
            </a:extLst>
          </p:cNvPr>
          <p:cNvPicPr>
            <a:picLocks noChangeAspect="1"/>
          </p:cNvPicPr>
          <p:nvPr/>
        </p:nvPicPr>
        <p:blipFill>
          <a:blip r:embed="rId1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346089" y="4981534"/>
            <a:ext cx="686319" cy="686319"/>
          </a:xfrm>
          <a:prstGeom prst="rect">
            <a:avLst/>
          </a:prstGeom>
        </p:spPr>
      </p:pic>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5400000">
            <a:off x="7659430" y="3541568"/>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38752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189835"/>
            <a:ext cx="11306175" cy="541632"/>
          </a:xfrm>
          <a:prstGeom prst="rect">
            <a:avLst/>
          </a:prstGeom>
          <a:noFill/>
          <a:ln>
            <a:noFill/>
          </a:ln>
        </p:spPr>
        <p:txBody>
          <a:bodyPr spcFirstLastPara="1" wrap="square" lIns="0" tIns="0" rIns="0" bIns="0" anchor="t" anchorCtr="0">
            <a:noAutofit/>
          </a:bodyPr>
          <a:lstStyle/>
          <a:p>
            <a:pPr lvl="0">
              <a:defRPr/>
            </a:pPr>
            <a:r>
              <a:rPr lang="en-US" sz="3600" b="1" i="0" u="none" strike="noStrike" baseline="0" dirty="0">
                <a:solidFill>
                  <a:schemeClr val="tx2"/>
                </a:solidFill>
                <a:latin typeface="Constantia" panose="02030602050306030303" pitchFamily="18" charset="0"/>
              </a:rPr>
              <a:t>Two types of smart </a:t>
            </a:r>
            <a:r>
              <a:rPr lang="en-US" sz="3600" b="1" dirty="0">
                <a:solidFill>
                  <a:schemeClr val="tx2"/>
                </a:solidFill>
                <a:latin typeface="Constantia" panose="02030602050306030303" pitchFamily="18" charset="0"/>
              </a:rPr>
              <a:t>destinations (</a:t>
            </a:r>
            <a:r>
              <a:rPr lang="en-US" sz="3600" b="1" dirty="0" err="1">
                <a:solidFill>
                  <a:schemeClr val="tx2"/>
                </a:solidFill>
                <a:latin typeface="Constantia" panose="02030602050306030303" pitchFamily="18" charset="0"/>
              </a:rPr>
              <a:t>Boes</a:t>
            </a:r>
            <a:r>
              <a:rPr lang="en-US" sz="3600" b="1" dirty="0">
                <a:solidFill>
                  <a:schemeClr val="tx2"/>
                </a:solidFill>
                <a:latin typeface="Constantia" panose="02030602050306030303" pitchFamily="18" charset="0"/>
              </a:rPr>
              <a:t> </a:t>
            </a:r>
            <a:r>
              <a:rPr lang="en-US" sz="3600" b="1" i="1" dirty="0">
                <a:solidFill>
                  <a:schemeClr val="tx2"/>
                </a:solidFill>
                <a:latin typeface="Constantia" panose="02030602050306030303" pitchFamily="18" charset="0"/>
              </a:rPr>
              <a:t>et al</a:t>
            </a:r>
            <a:r>
              <a:rPr lang="en-US" sz="3600" b="1" dirty="0">
                <a:solidFill>
                  <a:schemeClr val="tx2"/>
                </a:solidFill>
                <a:latin typeface="Constantia" panose="02030602050306030303" pitchFamily="18" charset="0"/>
              </a:rPr>
              <a:t>. 2016) </a:t>
            </a:r>
            <a:endParaRPr lang="en-US" sz="3600" b="1" i="0" u="none" strike="noStrike" baseline="0" dirty="0">
              <a:solidFill>
                <a:schemeClr val="tx2"/>
              </a:solidFill>
              <a:latin typeface="Constantia" panose="02030602050306030303" pitchFamily="18" charset="0"/>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55361" y="1173019"/>
            <a:ext cx="9559686" cy="5016758"/>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i="0" u="none" strike="noStrike" baseline="0" dirty="0">
              <a:solidFill>
                <a:srgbClr val="000000"/>
              </a:solidFill>
              <a:latin typeface="Constantia" panose="0203060205030603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sng" strike="noStrike" baseline="0" dirty="0">
                <a:solidFill>
                  <a:srgbClr val="000000"/>
                </a:solidFill>
                <a:latin typeface="Constantia" panose="02030602050306030303" pitchFamily="18" charset="0"/>
              </a:rPr>
              <a:t>hard smartness: </a:t>
            </a:r>
            <a:r>
              <a:rPr lang="en-US" sz="4000" b="0" i="0" u="none" strike="noStrike" baseline="0" dirty="0" err="1">
                <a:solidFill>
                  <a:srgbClr val="000000"/>
                </a:solidFill>
                <a:latin typeface="Constantia" panose="02030602050306030303" pitchFamily="18" charset="0"/>
              </a:rPr>
              <a:t>netware</a:t>
            </a:r>
            <a:r>
              <a:rPr lang="en-US" sz="4000" b="0" i="0" u="none" strike="noStrike" baseline="0" dirty="0">
                <a:solidFill>
                  <a:srgbClr val="000000"/>
                </a:solidFill>
                <a:latin typeface="Constantia" panose="02030602050306030303" pitchFamily="18" charset="0"/>
              </a:rPr>
              <a:t>, hardware and software investments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0" i="0" u="none" strike="noStrike" baseline="0" dirty="0">
              <a:solidFill>
                <a:srgbClr val="000000"/>
              </a:solidFill>
              <a:latin typeface="Constantia" panose="0203060205030603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sng" strike="noStrike" baseline="0" dirty="0">
                <a:solidFill>
                  <a:srgbClr val="000000"/>
                </a:solidFill>
                <a:latin typeface="Constantia" panose="02030602050306030303" pitchFamily="18" charset="0"/>
              </a:rPr>
              <a:t>soft smartness: </a:t>
            </a:r>
            <a:r>
              <a:rPr lang="en-US" sz="4000" b="0" i="0" u="none" strike="noStrike" baseline="0" dirty="0">
                <a:solidFill>
                  <a:srgbClr val="000000"/>
                </a:solidFill>
                <a:latin typeface="Constantia" panose="02030602050306030303" pitchFamily="18" charset="0"/>
              </a:rPr>
              <a:t>investments on innovation, human capital (knowledge and skills, leadership) and social capital (collaboration)</a:t>
            </a:r>
            <a:endParaRPr kumimoji="0" lang="en-US" sz="40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1807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Innovation skills to use big data</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Content Placeholder 4">
            <a:extLst>
              <a:ext uri="{FF2B5EF4-FFF2-40B4-BE49-F238E27FC236}">
                <a16:creationId xmlns:a16="http://schemas.microsoft.com/office/drawing/2014/main" id="{D7E36B6F-DB26-ADAF-A13B-3F05B6AD8D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66362" y="1292643"/>
            <a:ext cx="6293695" cy="5017882"/>
          </a:xfrm>
        </p:spPr>
      </p:pic>
    </p:spTree>
    <p:extLst>
      <p:ext uri="{BB962C8B-B14F-4D97-AF65-F5344CB8AC3E}">
        <p14:creationId xmlns:p14="http://schemas.microsoft.com/office/powerpoint/2010/main" val="404840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42912" y="234030"/>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Characteristics of Big Data V8</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1">
            <a:extLst>
              <a:ext uri="{FF2B5EF4-FFF2-40B4-BE49-F238E27FC236}">
                <a16:creationId xmlns:a16="http://schemas.microsoft.com/office/drawing/2014/main" id="{C620BB06-08F7-98D7-2FC9-6E52D00F30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933" y="1117600"/>
            <a:ext cx="821848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688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Two more socio-technical characteristics</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05027" y="1043745"/>
            <a:ext cx="9559686" cy="5539978"/>
          </a:xfrm>
          <a:prstGeom prst="rect">
            <a:avLst/>
          </a:prstGeom>
          <a:solidFill>
            <a:schemeClr val="accent3">
              <a:lumMod val="20000"/>
              <a:lumOff val="80000"/>
            </a:schemeClr>
          </a:solidFill>
        </p:spPr>
        <p:txBody>
          <a:bodyPr wrap="square" rtlCol="0">
            <a:spAutoFit/>
          </a:bodyPr>
          <a:lstStyle/>
          <a:p>
            <a:pPr lvl="0">
              <a:defRPr/>
            </a:pPr>
            <a:r>
              <a:rPr lang="en-US" altLang="en-US" sz="2400" b="1" dirty="0">
                <a:solidFill>
                  <a:schemeClr val="tx2"/>
                </a:solidFill>
              </a:rPr>
              <a:t>Portability: </a:t>
            </a:r>
            <a:br>
              <a:rPr lang="en-US" altLang="en-US" sz="2400" b="1" dirty="0">
                <a:solidFill>
                  <a:schemeClr val="tx2"/>
                </a:solidFill>
              </a:rPr>
            </a:br>
            <a:r>
              <a:rPr lang="en-US" altLang="en-US" sz="2400" b="1" dirty="0">
                <a:solidFill>
                  <a:schemeClr val="tx2"/>
                </a:solidFill>
              </a:rPr>
              <a:t>ability to transfer and remotely access big data from one application context to another </a:t>
            </a:r>
          </a:p>
          <a:p>
            <a:pPr marL="285750" indent="-285750">
              <a:buFont typeface="Arial" panose="020B0604020202020204" pitchFamily="34" charset="0"/>
              <a:buChar char="•"/>
            </a:pPr>
            <a:r>
              <a:rPr lang="en-US" altLang="en-US" sz="2400" dirty="0">
                <a:solidFill>
                  <a:schemeClr val="tx2"/>
                </a:solidFill>
              </a:rPr>
              <a:t>Big data are not usually captured for the reasons for which they can be potentially used. </a:t>
            </a:r>
          </a:p>
          <a:p>
            <a:pPr marL="285750" indent="-285750">
              <a:buFont typeface="Arial" panose="020B0604020202020204" pitchFamily="34" charset="0"/>
              <a:buChar char="•"/>
            </a:pPr>
            <a:r>
              <a:rPr lang="en-US" altLang="en-US" sz="2400" dirty="0">
                <a:solidFill>
                  <a:schemeClr val="tx2"/>
                </a:solidFill>
              </a:rPr>
              <a:t>Big data are captured once, but can be used multiple times and in various contexts. </a:t>
            </a:r>
          </a:p>
          <a:p>
            <a:pPr marL="285750" indent="-285750">
              <a:buFont typeface="Arial" panose="020B0604020202020204" pitchFamily="34" charset="0"/>
              <a:buChar char="•"/>
            </a:pPr>
            <a:r>
              <a:rPr lang="en-US" altLang="en-US" sz="2400" dirty="0">
                <a:solidFill>
                  <a:schemeClr val="tx2"/>
                </a:solidFill>
              </a:rPr>
              <a:t>Big data can be transferred and remotely accessed </a:t>
            </a:r>
            <a:r>
              <a:rPr lang="en-US" altLang="en-US" sz="2400" u="sng" dirty="0">
                <a:solidFill>
                  <a:schemeClr val="tx2"/>
                </a:solidFill>
              </a:rPr>
              <a:t>across technological platforms and organizational boundaries</a:t>
            </a:r>
          </a:p>
          <a:p>
            <a:pPr lvl="0">
              <a:defRPr/>
            </a:pPr>
            <a:endParaRPr kumimoji="0" lang="en-US" sz="2400" b="1" i="0" u="none" strike="noStrike" kern="1200" cap="none" spc="0" normalizeH="0" baseline="0" noProof="0" dirty="0">
              <a:ln>
                <a:noFill/>
              </a:ln>
              <a:solidFill>
                <a:schemeClr val="tx2"/>
              </a:solidFill>
              <a:effectLst/>
              <a:uLnTx/>
              <a:uFillTx/>
              <a:latin typeface="Gadugi" panose="020B0502040204020203" pitchFamily="34" charset="0"/>
              <a:ea typeface="Gadugi" panose="020B0502040204020203" pitchFamily="34" charset="0"/>
              <a:cs typeface="+mn-cs"/>
            </a:endParaRPr>
          </a:p>
          <a:p>
            <a:pPr lvl="0">
              <a:defRPr/>
            </a:pPr>
            <a:r>
              <a:rPr lang="en-US" altLang="en-US" sz="2400" b="1" dirty="0">
                <a:solidFill>
                  <a:schemeClr val="tx2"/>
                </a:solidFill>
              </a:rPr>
              <a:t>Interconnectivity: </a:t>
            </a:r>
            <a:br>
              <a:rPr lang="en-US" altLang="en-US" sz="2400" b="1" dirty="0">
                <a:solidFill>
                  <a:schemeClr val="tx2"/>
                </a:solidFill>
              </a:rPr>
            </a:br>
            <a:r>
              <a:rPr lang="en-US" altLang="en-US" sz="2400" b="1" dirty="0">
                <a:solidFill>
                  <a:schemeClr val="tx2"/>
                </a:solidFill>
              </a:rPr>
              <a:t>ability to go beyond the pre-existing templates of tapping isolated data sources by </a:t>
            </a:r>
            <a:r>
              <a:rPr lang="en-US" altLang="en-US" sz="2400" b="1" u="sng" dirty="0">
                <a:solidFill>
                  <a:schemeClr val="tx2"/>
                </a:solidFill>
              </a:rPr>
              <a:t>correlating and combining</a:t>
            </a:r>
            <a:r>
              <a:rPr lang="en-US" altLang="en-US" sz="2400" b="1" dirty="0">
                <a:solidFill>
                  <a:schemeClr val="tx2"/>
                </a:solidFill>
              </a:rPr>
              <a:t> them in new ways </a:t>
            </a:r>
            <a:endParaRPr lang="en-US" altLang="en-US" sz="2400" b="1" dirty="0">
              <a:solidFill>
                <a:schemeClr val="tx2"/>
              </a:solidFill>
              <a:latin typeface="Gadugi" panose="020B0502040204020203" pitchFamily="34" charset="0"/>
              <a:ea typeface="Gadugi" panose="020B0502040204020203" pitchFamily="34" charset="0"/>
            </a:endParaRPr>
          </a:p>
          <a:p>
            <a:pPr marL="285750" lvl="0" indent="-285750">
              <a:buFont typeface="Arial" panose="020B0604020202020204" pitchFamily="34" charset="0"/>
              <a:buChar char="•"/>
              <a:defRPr/>
            </a:pPr>
            <a:r>
              <a:rPr lang="en-US" altLang="en-US" sz="2400" dirty="0">
                <a:solidFill>
                  <a:schemeClr val="tx2"/>
                </a:solidFill>
              </a:rPr>
              <a:t>synthesized data are ‘greater’ than the sum of its individual parts</a:t>
            </a:r>
          </a:p>
          <a:p>
            <a:pPr lvl="0">
              <a:defRPr/>
            </a:pPr>
            <a:endPar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52125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Big Data Skill: Identify types of data to be </a:t>
            </a:r>
            <a:r>
              <a:rPr kumimoji="0" lang="en-US" sz="3500" b="1" i="0" u="none" strike="noStrike" kern="1200" cap="none" spc="0" normalizeH="0" baseline="0" noProof="0" dirty="0" err="1">
                <a:ln>
                  <a:noFill/>
                </a:ln>
                <a:solidFill>
                  <a:srgbClr val="2842A2"/>
                </a:solidFill>
                <a:effectLst/>
                <a:uLnTx/>
                <a:uFillTx/>
                <a:latin typeface="Arial"/>
                <a:ea typeface="Arial"/>
                <a:cs typeface="Arial"/>
                <a:sym typeface="Arial"/>
              </a:rPr>
              <a:t>analysed</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8F11CF97-8E5D-753D-2E5B-C352D23DDCF7}"/>
              </a:ext>
            </a:extLst>
          </p:cNvPr>
          <p:cNvSpPr txBox="1"/>
          <p:nvPr/>
        </p:nvSpPr>
        <p:spPr>
          <a:xfrm>
            <a:off x="171908" y="1114540"/>
            <a:ext cx="5171879" cy="2785378"/>
          </a:xfrm>
          <a:prstGeom prst="rect">
            <a:avLst/>
          </a:prstGeom>
          <a:noFill/>
        </p:spPr>
        <p:txBody>
          <a:bodyPr wrap="square">
            <a:spAutoFit/>
          </a:bodyPr>
          <a:lstStyle/>
          <a:p>
            <a:pPr marL="457200" indent="-457200">
              <a:buFont typeface="Arial" panose="020B0604020202020204" pitchFamily="34" charset="0"/>
              <a:buChar char="•"/>
            </a:pPr>
            <a:r>
              <a:rPr lang="en-AU" altLang="en-US" sz="2500" dirty="0"/>
              <a:t>Photography</a:t>
            </a:r>
          </a:p>
          <a:p>
            <a:pPr marL="457200" indent="-457200">
              <a:buFont typeface="Arial" panose="020B0604020202020204" pitchFamily="34" charset="0"/>
              <a:buChar char="•"/>
            </a:pPr>
            <a:r>
              <a:rPr lang="en-AU" altLang="en-US" sz="2500" dirty="0"/>
              <a:t>Geolocations</a:t>
            </a:r>
          </a:p>
          <a:p>
            <a:pPr marL="457200" indent="-457200">
              <a:buFont typeface="Arial" panose="020B0604020202020204" pitchFamily="34" charset="0"/>
              <a:buChar char="•"/>
            </a:pPr>
            <a:r>
              <a:rPr lang="en-AU" altLang="en-US" sz="2500" dirty="0"/>
              <a:t>Blogs</a:t>
            </a:r>
          </a:p>
          <a:p>
            <a:pPr marL="457200" indent="-457200">
              <a:buFont typeface="Arial" panose="020B0604020202020204" pitchFamily="34" charset="0"/>
              <a:buChar char="•"/>
            </a:pPr>
            <a:r>
              <a:rPr lang="en-AU" altLang="en-US" sz="2500" dirty="0"/>
              <a:t>Social media analytics</a:t>
            </a:r>
          </a:p>
          <a:p>
            <a:pPr marL="457200" indent="-457200">
              <a:buFont typeface="Arial" panose="020B0604020202020204" pitchFamily="34" charset="0"/>
              <a:buChar char="•"/>
            </a:pPr>
            <a:r>
              <a:rPr lang="en-AU" altLang="en-US" sz="2500" dirty="0"/>
              <a:t>Web log data </a:t>
            </a:r>
          </a:p>
          <a:p>
            <a:pPr marL="457200" indent="-457200">
              <a:buFont typeface="Arial" panose="020B0604020202020204" pitchFamily="34" charset="0"/>
              <a:buChar char="•"/>
            </a:pPr>
            <a:r>
              <a:rPr lang="en-AU" altLang="en-US" sz="2500" dirty="0"/>
              <a:t>Search engine data</a:t>
            </a:r>
          </a:p>
          <a:p>
            <a:pPr marL="457200" indent="-457200">
              <a:buFont typeface="Arial" panose="020B0604020202020204" pitchFamily="34" charset="0"/>
              <a:buChar char="•"/>
            </a:pPr>
            <a:r>
              <a:rPr lang="en-AU" altLang="en-US" sz="2500" dirty="0"/>
              <a:t>Internet data</a:t>
            </a:r>
            <a:endParaRPr lang="en-US" altLang="en-US" sz="2500" dirty="0"/>
          </a:p>
        </p:txBody>
      </p:sp>
      <p:pic>
        <p:nvPicPr>
          <p:cNvPr id="7" name="Picture 1">
            <a:extLst>
              <a:ext uri="{FF2B5EF4-FFF2-40B4-BE49-F238E27FC236}">
                <a16:creationId xmlns:a16="http://schemas.microsoft.com/office/drawing/2014/main" id="{9C260526-1847-D6AC-1196-ED03AC8B6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266" y="1513279"/>
            <a:ext cx="81462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59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Big Data Skill: innovative use of type of data</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21805" y="1310017"/>
            <a:ext cx="9559686" cy="5016758"/>
          </a:xfrm>
          <a:prstGeom prst="rect">
            <a:avLst/>
          </a:prstGeom>
          <a:solidFill>
            <a:schemeClr val="accent3">
              <a:lumMod val="20000"/>
              <a:lumOff val="80000"/>
            </a:schemeClr>
          </a:solidFill>
        </p:spPr>
        <p:txBody>
          <a:bodyPr wrap="square" rtlCol="0">
            <a:spAutoFit/>
          </a:bodyPr>
          <a:lstStyle/>
          <a:p>
            <a:r>
              <a:rPr lang="en-US" altLang="el-GR" sz="3200" b="1" u="sng" dirty="0"/>
              <a:t>Video Data:</a:t>
            </a:r>
          </a:p>
          <a:p>
            <a:endParaRPr lang="en-US" altLang="el-GR" sz="3200" b="1" u="sng" dirty="0"/>
          </a:p>
          <a:p>
            <a:r>
              <a:rPr lang="en-US" altLang="el-GR" sz="3200" b="1" u="sng" dirty="0"/>
              <a:t>Basic video analysis </a:t>
            </a:r>
            <a:r>
              <a:rPr lang="en-US" altLang="el-GR" sz="3200" dirty="0"/>
              <a:t>typically involves quantitative metrics such as number of users, response rate, subject, and location. </a:t>
            </a:r>
          </a:p>
          <a:p>
            <a:r>
              <a:rPr lang="en-US" altLang="el-GR" sz="3200" b="1" u="sng" dirty="0"/>
              <a:t>More advanced techniques </a:t>
            </a:r>
            <a:r>
              <a:rPr lang="en-US" altLang="el-GR" sz="3200" dirty="0"/>
              <a:t>include accessing video clips posted to social media sites, </a:t>
            </a:r>
            <a:r>
              <a:rPr lang="en-US" altLang="el-GR" sz="3200" i="1" dirty="0"/>
              <a:t>analyzing voice </a:t>
            </a:r>
            <a:r>
              <a:rPr lang="en-US" altLang="el-GR" sz="3200" dirty="0"/>
              <a:t>to determine emotional state of the user, and applying a </a:t>
            </a:r>
            <a:r>
              <a:rPr lang="en-US" altLang="el-GR" sz="3200" i="1" dirty="0"/>
              <a:t>behavioral model to spoken words </a:t>
            </a:r>
            <a:r>
              <a:rPr lang="en-US" altLang="el-GR" sz="3200" dirty="0"/>
              <a:t>to determine personality type of the user.</a:t>
            </a:r>
            <a:endParaRPr lang="el-GR" altLang="el-GR" sz="3200" dirty="0"/>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85022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60867" y="20139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Big Data Skill: innovative in terms of data capturing source</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5679347" y="1349173"/>
            <a:ext cx="4502144" cy="2862322"/>
          </a:xfrm>
          <a:prstGeom prst="rect">
            <a:avLst/>
          </a:prstGeom>
          <a:solidFill>
            <a:schemeClr val="accent3">
              <a:lumMod val="20000"/>
              <a:lumOff val="80000"/>
            </a:schemeClr>
          </a:solidFill>
        </p:spPr>
        <p:txBody>
          <a:bodyPr wrap="square" rtlCol="0">
            <a:spAutoFit/>
          </a:bodyPr>
          <a:lstStyle/>
          <a:p>
            <a:pPr lvl="0">
              <a:defRPr/>
            </a:pPr>
            <a:r>
              <a:rPr kumimoji="0" lang="en-US" sz="3000" kern="1200" cap="none" spc="0" normalizeH="0" noProof="0" dirty="0">
                <a:ln>
                  <a:noFill/>
                </a:ln>
                <a:solidFill>
                  <a:srgbClr val="002060"/>
                </a:solidFill>
                <a:effectLst/>
                <a:uLnTx/>
                <a:uFillTx/>
                <a:latin typeface="Constantia" panose="02030602050306030303" pitchFamily="18" charset="0"/>
                <a:ea typeface="Gadugi" panose="020B0502040204020203" pitchFamily="34" charset="0"/>
                <a:cs typeface="+mn-cs"/>
              </a:rPr>
              <a:t>Human sensors</a:t>
            </a:r>
          </a:p>
          <a:p>
            <a:pPr lvl="0">
              <a:defRPr/>
            </a:pPr>
            <a:endParaRPr lang="en-US" sz="3000" b="0" i="0" u="none" strike="noStrike" baseline="0" dirty="0">
              <a:solidFill>
                <a:srgbClr val="002060"/>
              </a:solidFill>
              <a:latin typeface="Constantia" panose="02030602050306030303" pitchFamily="18" charset="0"/>
              <a:ea typeface="Gadugi" panose="020B0502040204020203" pitchFamily="34" charset="0"/>
            </a:endParaRPr>
          </a:p>
          <a:p>
            <a:pPr lvl="0">
              <a:defRPr/>
            </a:pPr>
            <a:r>
              <a:rPr kumimoji="0" lang="en-US" sz="3000" kern="1200" cap="none" spc="0" normalizeH="0" noProof="0" dirty="0">
                <a:ln>
                  <a:noFill/>
                </a:ln>
                <a:solidFill>
                  <a:srgbClr val="002060"/>
                </a:solidFill>
                <a:effectLst/>
                <a:uLnTx/>
                <a:uFillTx/>
                <a:latin typeface="Constantia" panose="02030602050306030303" pitchFamily="18" charset="0"/>
                <a:ea typeface="Gadugi" panose="020B0502040204020203" pitchFamily="34" charset="0"/>
                <a:cs typeface="+mn-cs"/>
              </a:rPr>
              <a:t>Participatory sensing </a:t>
            </a:r>
          </a:p>
          <a:p>
            <a:pPr lvl="0">
              <a:defRPr/>
            </a:pPr>
            <a:endParaRPr lang="en-US" sz="3000" b="0" i="0" u="none" strike="noStrike" baseline="0" dirty="0">
              <a:solidFill>
                <a:srgbClr val="002060"/>
              </a:solidFill>
              <a:latin typeface="Constantia" panose="02030602050306030303" pitchFamily="18" charset="0"/>
              <a:ea typeface="Gadugi" panose="020B0502040204020203" pitchFamily="34" charset="0"/>
            </a:endParaRPr>
          </a:p>
          <a:p>
            <a:pPr lvl="0">
              <a:defRPr/>
            </a:pPr>
            <a:r>
              <a:rPr kumimoji="0" lang="en-US" sz="3000" kern="1200" cap="none" spc="0" normalizeH="0" noProof="0" dirty="0">
                <a:ln>
                  <a:noFill/>
                </a:ln>
                <a:solidFill>
                  <a:srgbClr val="002060"/>
                </a:solidFill>
                <a:effectLst/>
                <a:uLnTx/>
                <a:uFillTx/>
                <a:latin typeface="Constantia" panose="02030602050306030303" pitchFamily="18" charset="0"/>
                <a:ea typeface="Gadugi" panose="020B0502040204020203" pitchFamily="34" charset="0"/>
                <a:cs typeface="+mn-cs"/>
              </a:rPr>
              <a:t>Develop gamification applications ?</a:t>
            </a:r>
            <a:endParaRPr kumimoji="0" lang="en-US" sz="3000" b="0" i="0" u="none" strike="noStrike" kern="1200" cap="none" spc="0" normalizeH="0" baseline="0" noProof="0" dirty="0">
              <a:ln>
                <a:noFill/>
              </a:ln>
              <a:solidFill>
                <a:srgbClr val="002060"/>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Content Placeholder 3">
            <a:extLst>
              <a:ext uri="{FF2B5EF4-FFF2-40B4-BE49-F238E27FC236}">
                <a16:creationId xmlns:a16="http://schemas.microsoft.com/office/drawing/2014/main" id="{654DEC87-C513-AAD1-CA10-B7183D185C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0867" y="864007"/>
            <a:ext cx="4886325" cy="5792597"/>
          </a:xfrm>
        </p:spPr>
      </p:pic>
    </p:spTree>
    <p:extLst>
      <p:ext uri="{BB962C8B-B14F-4D97-AF65-F5344CB8AC3E}">
        <p14:creationId xmlns:p14="http://schemas.microsoft.com/office/powerpoint/2010/main" val="1229202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TP PPT Whole Page Blue.pdf">
            <a:extLst>
              <a:ext uri="{FF2B5EF4-FFF2-40B4-BE49-F238E27FC236}">
                <a16:creationId xmlns:a16="http://schemas.microsoft.com/office/drawing/2014/main" id="{1B31A7B3-2F92-A4D2-D5BF-01672FD26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P PPT Half Page White.pdf">
            <a:extLst>
              <a:ext uri="{FF2B5EF4-FFF2-40B4-BE49-F238E27FC236}">
                <a16:creationId xmlns:a16="http://schemas.microsoft.com/office/drawing/2014/main" id="{08CB4D6A-97EA-2A61-D1AC-80CF4D9F6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43126"/>
            <a:ext cx="9144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
            <a:extLst>
              <a:ext uri="{FF2B5EF4-FFF2-40B4-BE49-F238E27FC236}">
                <a16:creationId xmlns:a16="http://schemas.microsoft.com/office/drawing/2014/main" id="{6B4F5A67-E31F-1986-6E0C-062D9E3DFFCC}"/>
              </a:ext>
            </a:extLst>
          </p:cNvPr>
          <p:cNvSpPr txBox="1">
            <a:spLocks noChangeArrowheads="1"/>
          </p:cNvSpPr>
          <p:nvPr/>
        </p:nvSpPr>
        <p:spPr bwMode="auto">
          <a:xfrm>
            <a:off x="1416050" y="-5991"/>
            <a:ext cx="9144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3800" b="1" dirty="0">
                <a:solidFill>
                  <a:srgbClr val="FFC000"/>
                </a:solidFill>
                <a:latin typeface="Trebuchet MS" panose="020B0603020202020204" pitchFamily="34" charset="0"/>
              </a:rPr>
              <a:t>GOOGLE MAPS SEARCH DATA</a:t>
            </a:r>
          </a:p>
          <a:p>
            <a:pPr algn="ctr"/>
            <a:r>
              <a:rPr lang="en-US" altLang="en-US" sz="3300" dirty="0">
                <a:latin typeface="Trebuchet MS" panose="020B0603020202020204" pitchFamily="34" charset="0"/>
              </a:rPr>
              <a:t>THE CONSUMER JOURNEY</a:t>
            </a:r>
            <a:endParaRPr lang="en-US" altLang="en-US" sz="3300" dirty="0"/>
          </a:p>
        </p:txBody>
      </p:sp>
      <p:pic>
        <p:nvPicPr>
          <p:cNvPr id="24581" name="Picture 12" descr="A screenshot of a cell phone&#10;&#10;Description generated with very high confidence">
            <a:extLst>
              <a:ext uri="{FF2B5EF4-FFF2-40B4-BE49-F238E27FC236}">
                <a16:creationId xmlns:a16="http://schemas.microsoft.com/office/drawing/2014/main" id="{B1E2BCD1-0E92-EB4C-058A-F20696DAF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49489"/>
            <a:ext cx="9036050"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rrow: Chevron 10">
            <a:extLst>
              <a:ext uri="{FF2B5EF4-FFF2-40B4-BE49-F238E27FC236}">
                <a16:creationId xmlns:a16="http://schemas.microsoft.com/office/drawing/2014/main" id="{5995364B-BDAE-E86C-0C72-6EA00C9DD14A}"/>
              </a:ext>
            </a:extLst>
          </p:cNvPr>
          <p:cNvSpPr/>
          <p:nvPr/>
        </p:nvSpPr>
        <p:spPr>
          <a:xfrm>
            <a:off x="6096001" y="3949701"/>
            <a:ext cx="219075" cy="277813"/>
          </a:xfrm>
          <a:prstGeom prst="chevr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5" name="Arrow: Chevron 14">
            <a:extLst>
              <a:ext uri="{FF2B5EF4-FFF2-40B4-BE49-F238E27FC236}">
                <a16:creationId xmlns:a16="http://schemas.microsoft.com/office/drawing/2014/main" id="{797DBB21-1516-B5D1-8944-240637255CA7}"/>
              </a:ext>
            </a:extLst>
          </p:cNvPr>
          <p:cNvSpPr/>
          <p:nvPr/>
        </p:nvSpPr>
        <p:spPr>
          <a:xfrm>
            <a:off x="8350251" y="3944938"/>
            <a:ext cx="219075" cy="277812"/>
          </a:xfrm>
          <a:prstGeom prst="chevr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6" name="Arrow: Chevron 15">
            <a:extLst>
              <a:ext uri="{FF2B5EF4-FFF2-40B4-BE49-F238E27FC236}">
                <a16:creationId xmlns:a16="http://schemas.microsoft.com/office/drawing/2014/main" id="{3DB381A0-97DE-CC7A-1FF2-512A66A14C5B}"/>
              </a:ext>
            </a:extLst>
          </p:cNvPr>
          <p:cNvSpPr/>
          <p:nvPr/>
        </p:nvSpPr>
        <p:spPr>
          <a:xfrm>
            <a:off x="3683001" y="3965576"/>
            <a:ext cx="219075" cy="277813"/>
          </a:xfrm>
          <a:prstGeom prst="chevr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4585" name="TextBox 17">
            <a:extLst>
              <a:ext uri="{FF2B5EF4-FFF2-40B4-BE49-F238E27FC236}">
                <a16:creationId xmlns:a16="http://schemas.microsoft.com/office/drawing/2014/main" id="{0F18602B-6FA4-BE5E-E435-E161BDF455E4}"/>
              </a:ext>
            </a:extLst>
          </p:cNvPr>
          <p:cNvSpPr txBox="1">
            <a:spLocks noChangeArrowheads="1"/>
          </p:cNvSpPr>
          <p:nvPr/>
        </p:nvSpPr>
        <p:spPr bwMode="auto">
          <a:xfrm>
            <a:off x="1524000" y="2143126"/>
            <a:ext cx="194793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altLang="en-US" u="sng" dirty="0">
                <a:latin typeface="Georgia" panose="02040502050405020303" pitchFamily="18" charset="0"/>
                <a:cs typeface="Calibri" panose="020F0502020204030204" pitchFamily="34" charset="0"/>
              </a:rPr>
              <a:t>Search/Discovery</a:t>
            </a:r>
          </a:p>
        </p:txBody>
      </p:sp>
      <p:sp>
        <p:nvSpPr>
          <p:cNvPr id="24586" name="TextBox 18">
            <a:extLst>
              <a:ext uri="{FF2B5EF4-FFF2-40B4-BE49-F238E27FC236}">
                <a16:creationId xmlns:a16="http://schemas.microsoft.com/office/drawing/2014/main" id="{BCB2E891-AB94-8169-D52C-DBCA05B284CB}"/>
              </a:ext>
            </a:extLst>
          </p:cNvPr>
          <p:cNvSpPr txBox="1">
            <a:spLocks noChangeArrowheads="1"/>
          </p:cNvSpPr>
          <p:nvPr/>
        </p:nvSpPr>
        <p:spPr bwMode="auto">
          <a:xfrm>
            <a:off x="4086226" y="2143126"/>
            <a:ext cx="185578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altLang="en-US" u="sng" dirty="0">
                <a:latin typeface="Georgia" panose="02040502050405020303" pitchFamily="18" charset="0"/>
                <a:cs typeface="Calibri" panose="020F0502020204030204" pitchFamily="34" charset="0"/>
              </a:rPr>
              <a:t>Decision/Action</a:t>
            </a:r>
          </a:p>
        </p:txBody>
      </p:sp>
      <p:sp>
        <p:nvSpPr>
          <p:cNvPr id="24587" name="TextBox 19">
            <a:extLst>
              <a:ext uri="{FF2B5EF4-FFF2-40B4-BE49-F238E27FC236}">
                <a16:creationId xmlns:a16="http://schemas.microsoft.com/office/drawing/2014/main" id="{20FE2057-A25F-54A3-EFDC-235AD96FF076}"/>
              </a:ext>
            </a:extLst>
          </p:cNvPr>
          <p:cNvSpPr txBox="1">
            <a:spLocks noChangeArrowheads="1"/>
          </p:cNvSpPr>
          <p:nvPr/>
        </p:nvSpPr>
        <p:spPr bwMode="auto">
          <a:xfrm>
            <a:off x="6330617" y="2143126"/>
            <a:ext cx="198913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altLang="en-US" u="sng" dirty="0">
                <a:latin typeface="Georgia" panose="02040502050405020303" pitchFamily="18" charset="0"/>
                <a:cs typeface="Calibri" panose="020F0502020204030204" pitchFamily="34" charset="0"/>
              </a:rPr>
              <a:t>Direction/Contact</a:t>
            </a:r>
            <a:endParaRPr lang="en-US" altLang="en-US" u="sng" dirty="0">
              <a:cs typeface="Calibri" panose="020F0502020204030204" pitchFamily="34" charset="0"/>
            </a:endParaRPr>
          </a:p>
        </p:txBody>
      </p:sp>
      <p:sp>
        <p:nvSpPr>
          <p:cNvPr id="24588" name="TextBox 20">
            <a:extLst>
              <a:ext uri="{FF2B5EF4-FFF2-40B4-BE49-F238E27FC236}">
                <a16:creationId xmlns:a16="http://schemas.microsoft.com/office/drawing/2014/main" id="{72A5F122-4016-5895-9C71-34E79EEA1A8B}"/>
              </a:ext>
            </a:extLst>
          </p:cNvPr>
          <p:cNvSpPr txBox="1">
            <a:spLocks noChangeArrowheads="1"/>
          </p:cNvSpPr>
          <p:nvPr/>
        </p:nvSpPr>
        <p:spPr bwMode="auto">
          <a:xfrm>
            <a:off x="8759658" y="2143126"/>
            <a:ext cx="180039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en-US" altLang="en-US" u="sng" dirty="0">
                <a:latin typeface="Georgia" panose="02040502050405020303" pitchFamily="18" charset="0"/>
                <a:cs typeface="Calibri" panose="020F0502020204030204" pitchFamily="34" charset="0"/>
              </a:rPr>
              <a:t>Visit/Purchase</a:t>
            </a:r>
            <a:endParaRPr lang="en-US" altLang="en-US" u="sng" dirty="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32" name="Rectangle 31">
            <a:extLst>
              <a:ext uri="{FF2B5EF4-FFF2-40B4-BE49-F238E27FC236}">
                <a16:creationId xmlns:a16="http://schemas.microsoft.com/office/drawing/2014/main" id="{C4D4B9D7-D0E4-4C7B-8115-6F7EBC36730A}"/>
              </a:ext>
            </a:extLst>
          </p:cNvPr>
          <p:cNvSpPr/>
          <p:nvPr/>
        </p:nvSpPr>
        <p:spPr>
          <a:xfrm>
            <a:off x="0" y="974242"/>
            <a:ext cx="12192000" cy="5435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14">
            <a:extLst>
              <a:ext uri="{FF2B5EF4-FFF2-40B4-BE49-F238E27FC236}">
                <a16:creationId xmlns:a16="http://schemas.microsoft.com/office/drawing/2014/main" id="{065C9B04-BB8C-4454-8137-237B0F8F8424}"/>
              </a:ext>
            </a:extLst>
          </p:cNvPr>
          <p:cNvGraphicFramePr>
            <a:graphicFrameLocks noGrp="1"/>
          </p:cNvGraphicFramePr>
          <p:nvPr>
            <p:extLst>
              <p:ext uri="{D42A27DB-BD31-4B8C-83A1-F6EECF244321}">
                <p14:modId xmlns:p14="http://schemas.microsoft.com/office/powerpoint/2010/main" val="3488643061"/>
              </p:ext>
            </p:extLst>
          </p:nvPr>
        </p:nvGraphicFramePr>
        <p:xfrm>
          <a:off x="1914796" y="1693930"/>
          <a:ext cx="8616730" cy="3177558"/>
        </p:xfrm>
        <a:graphic>
          <a:graphicData uri="http://schemas.openxmlformats.org/drawingml/2006/table">
            <a:tbl>
              <a:tblPr firstRow="1" bandRow="1">
                <a:tableStyleId>{2D5ABB26-0587-4C30-8999-92F81FD0307C}</a:tableStyleId>
              </a:tblPr>
              <a:tblGrid>
                <a:gridCol w="1367394">
                  <a:extLst>
                    <a:ext uri="{9D8B030D-6E8A-4147-A177-3AD203B41FA5}">
                      <a16:colId xmlns:a16="http://schemas.microsoft.com/office/drawing/2014/main" val="771321392"/>
                    </a:ext>
                  </a:extLst>
                </a:gridCol>
                <a:gridCol w="4374755">
                  <a:extLst>
                    <a:ext uri="{9D8B030D-6E8A-4147-A177-3AD203B41FA5}">
                      <a16:colId xmlns:a16="http://schemas.microsoft.com/office/drawing/2014/main" val="1115315124"/>
                    </a:ext>
                  </a:extLst>
                </a:gridCol>
                <a:gridCol w="2874581">
                  <a:extLst>
                    <a:ext uri="{9D8B030D-6E8A-4147-A177-3AD203B41FA5}">
                      <a16:colId xmlns:a16="http://schemas.microsoft.com/office/drawing/2014/main" val="1761280596"/>
                    </a:ext>
                  </a:extLst>
                </a:gridCol>
              </a:tblGrid>
              <a:tr h="529593">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dirty="0">
                          <a:ln>
                            <a:noFill/>
                          </a:ln>
                          <a:solidFill>
                            <a:srgbClr val="2842A2"/>
                          </a:solidFill>
                          <a:effectLst/>
                          <a:uLnTx/>
                          <a:uFillTx/>
                          <a:latin typeface="Gadugi"/>
                          <a:ea typeface="Gadugi"/>
                          <a:cs typeface="+mn-cs"/>
                        </a:rPr>
                        <a:t>09:30 – 09:35</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2842A2"/>
                          </a:solidFill>
                          <a:effectLst/>
                          <a:uLnTx/>
                          <a:uFillTx/>
                          <a:latin typeface="Gadugi" panose="020B0502040204020203" pitchFamily="34" charset="0"/>
                          <a:ea typeface="Gadugi" panose="020B0502040204020203" pitchFamily="34" charset="0"/>
                          <a:cs typeface="+mn-cs"/>
                        </a:rPr>
                        <a:t>Welcome and Objectives</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3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2842A2"/>
                          </a:solidFill>
                          <a:effectLst/>
                          <a:uLnTx/>
                          <a:uFillTx/>
                          <a:latin typeface="Gadugi"/>
                          <a:ea typeface="Gadugi"/>
                          <a:cs typeface="+mn-cs"/>
                        </a:rPr>
                        <a:t>Antonio </a:t>
                      </a:r>
                      <a:r>
                        <a:rPr kumimoji="0" lang="en-US" sz="1600" b="0" i="1" u="none" strike="noStrike" kern="1200" cap="none" spc="0" normalizeH="0" baseline="0" noProof="0" dirty="0" err="1">
                          <a:ln>
                            <a:noFill/>
                          </a:ln>
                          <a:solidFill>
                            <a:srgbClr val="2842A2"/>
                          </a:solidFill>
                          <a:effectLst/>
                          <a:uLnTx/>
                          <a:uFillTx/>
                          <a:latin typeface="Gadugi"/>
                          <a:ea typeface="Gadugi"/>
                          <a:cs typeface="+mn-cs"/>
                        </a:rPr>
                        <a:t>Collado</a:t>
                      </a:r>
                      <a:endParaRPr kumimoji="0" lang="en-US" sz="1600" b="0" i="1" u="none" strike="noStrike" kern="1200" cap="none" spc="0" normalizeH="0" baseline="0" noProof="0" dirty="0">
                        <a:ln>
                          <a:noFill/>
                        </a:ln>
                        <a:solidFill>
                          <a:srgbClr val="2842A2"/>
                        </a:solidFill>
                        <a:effectLst/>
                        <a:uLnTx/>
                        <a:uFillTx/>
                        <a:latin typeface="Gadugi"/>
                        <a:ea typeface="Gadugi"/>
                        <a:cs typeface="+mn-cs"/>
                      </a:endParaRP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extLst>
                  <a:ext uri="{0D108BD9-81ED-4DB2-BD59-A6C34878D82A}">
                    <a16:rowId xmlns:a16="http://schemas.microsoft.com/office/drawing/2014/main" val="1209934614"/>
                  </a:ext>
                </a:extLst>
              </a:tr>
              <a:tr h="529593">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dirty="0">
                          <a:ln>
                            <a:noFill/>
                          </a:ln>
                          <a:solidFill>
                            <a:srgbClr val="2842A2"/>
                          </a:solidFill>
                          <a:effectLst/>
                          <a:uLnTx/>
                          <a:uFillTx/>
                          <a:latin typeface="Gadugi"/>
                          <a:ea typeface="Gadugi"/>
                          <a:cs typeface="+mn-cs"/>
                        </a:rPr>
                        <a:t>09:35 – 09:45</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2842A2"/>
                          </a:solidFill>
                          <a:effectLst/>
                          <a:uLnTx/>
                          <a:uFillTx/>
                          <a:latin typeface="Gadugi"/>
                          <a:ea typeface="Gadugi"/>
                          <a:cs typeface="+mn-cs"/>
                        </a:rPr>
                        <a:t>Introduction to Pillar 3</a:t>
                      </a:r>
                      <a:br>
                        <a:rPr kumimoji="0" lang="en-US" sz="1600" b="1" i="0" u="none" strike="noStrike" kern="1200" cap="none" spc="0" normalizeH="0" baseline="0" dirty="0">
                          <a:ln>
                            <a:noFill/>
                          </a:ln>
                          <a:solidFill>
                            <a:srgbClr val="2842A2"/>
                          </a:solidFill>
                          <a:effectLst/>
                          <a:uLnTx/>
                          <a:uFillTx/>
                          <a:latin typeface="Gadugi"/>
                          <a:ea typeface="Gadugi"/>
                          <a:cs typeface="+mn-cs"/>
                        </a:rPr>
                      </a:br>
                      <a:r>
                        <a:rPr kumimoji="0" lang="en-US" sz="1600" b="1" i="0" u="none" strike="noStrike" kern="1200" cap="none" spc="0" normalizeH="0" baseline="0" dirty="0">
                          <a:ln>
                            <a:noFill/>
                          </a:ln>
                          <a:solidFill>
                            <a:srgbClr val="2842A2"/>
                          </a:solidFill>
                          <a:effectLst/>
                          <a:uLnTx/>
                          <a:uFillTx/>
                          <a:latin typeface="Arial" panose="020B0604020202020204" pitchFamily="34" charset="0"/>
                          <a:ea typeface="Gadugi"/>
                          <a:cs typeface="Arial" panose="020B0604020202020204" pitchFamily="34" charset="0"/>
                        </a:rPr>
                        <a:t>‒</a:t>
                      </a:r>
                      <a:r>
                        <a:rPr kumimoji="0" lang="en-US" sz="1600" b="1" i="0" u="none" strike="noStrike" kern="1200" cap="none" spc="0" normalizeH="0" baseline="0" dirty="0">
                          <a:ln>
                            <a:noFill/>
                          </a:ln>
                          <a:solidFill>
                            <a:srgbClr val="2842A2"/>
                          </a:solidFill>
                          <a:effectLst/>
                          <a:uLnTx/>
                          <a:uFillTx/>
                          <a:latin typeface="Gadugi"/>
                          <a:ea typeface="Gadugi"/>
                          <a:cs typeface="+mn-cs"/>
                        </a:rPr>
                        <a:t>Human Capital &amp; Skills</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3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2842A2"/>
                          </a:solidFill>
                          <a:effectLst/>
                          <a:uLnTx/>
                          <a:uFillTx/>
                          <a:latin typeface="Gadugi"/>
                          <a:ea typeface="Gadugi"/>
                          <a:cs typeface="+mn-cs"/>
                        </a:rPr>
                        <a:t>Antonio </a:t>
                      </a:r>
                      <a:r>
                        <a:rPr kumimoji="0" lang="en-US" sz="1600" b="0" i="1" u="none" strike="noStrike" kern="1200" cap="none" spc="0" normalizeH="0" baseline="0" noProof="0" dirty="0" err="1">
                          <a:ln>
                            <a:noFill/>
                          </a:ln>
                          <a:solidFill>
                            <a:srgbClr val="2842A2"/>
                          </a:solidFill>
                          <a:effectLst/>
                          <a:uLnTx/>
                          <a:uFillTx/>
                          <a:latin typeface="Gadugi"/>
                          <a:ea typeface="Gadugi"/>
                          <a:cs typeface="+mn-cs"/>
                        </a:rPr>
                        <a:t>Collado</a:t>
                      </a:r>
                      <a:endParaRPr kumimoji="0" lang="en-US" sz="1600" b="0" i="1" u="none" strike="noStrike" kern="1200" cap="none" spc="0" normalizeH="0" baseline="0" noProof="0" dirty="0">
                        <a:ln>
                          <a:noFill/>
                        </a:ln>
                        <a:solidFill>
                          <a:srgbClr val="2842A2"/>
                        </a:solidFill>
                        <a:effectLst/>
                        <a:uLnTx/>
                        <a:uFillTx/>
                        <a:latin typeface="Gadugi"/>
                        <a:ea typeface="Gadugi"/>
                        <a:cs typeface="+mn-cs"/>
                      </a:endParaRP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extLst>
                  <a:ext uri="{0D108BD9-81ED-4DB2-BD59-A6C34878D82A}">
                    <a16:rowId xmlns:a16="http://schemas.microsoft.com/office/drawing/2014/main" val="1125291053"/>
                  </a:ext>
                </a:extLst>
              </a:tr>
              <a:tr h="529593">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dirty="0">
                          <a:ln>
                            <a:noFill/>
                          </a:ln>
                          <a:solidFill>
                            <a:srgbClr val="2842A2"/>
                          </a:solidFill>
                          <a:effectLst/>
                          <a:uLnTx/>
                          <a:uFillTx/>
                          <a:latin typeface="Gadugi"/>
                          <a:ea typeface="Gadugi"/>
                          <a:cs typeface="+mn-cs"/>
                        </a:rPr>
                        <a:t>09:45 – 10:00</a:t>
                      </a:r>
                      <a:endParaRPr kumimoji="0" lang="en-GB" sz="1600" b="0" i="0" u="none" strike="noStrike" kern="1200" cap="none" spc="0" normalizeH="0" baseline="0" dirty="0">
                        <a:ln>
                          <a:noFill/>
                        </a:ln>
                        <a:solidFill>
                          <a:srgbClr val="2842A2"/>
                        </a:solidFill>
                        <a:effectLst/>
                        <a:uLnTx/>
                        <a:uFillTx/>
                        <a:latin typeface="Gadugi"/>
                        <a:ea typeface="Gadugi"/>
                        <a:cs typeface="+mn-cs"/>
                      </a:endParaRP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2842A2"/>
                          </a:solidFill>
                          <a:effectLst/>
                          <a:uLnTx/>
                          <a:uFillTx/>
                          <a:latin typeface="Gadugi"/>
                          <a:ea typeface="Gadugi"/>
                          <a:cs typeface="+mn-cs"/>
                        </a:rPr>
                        <a:t>Subtopic 1:</a:t>
                      </a:r>
                      <a:br>
                        <a:rPr kumimoji="0" lang="en-US" sz="1600" b="1" i="0" u="none" strike="noStrike" kern="1200" cap="none" spc="0" normalizeH="0" baseline="0" dirty="0">
                          <a:ln>
                            <a:noFill/>
                          </a:ln>
                          <a:solidFill>
                            <a:srgbClr val="C00000"/>
                          </a:solidFill>
                          <a:effectLst/>
                          <a:uLnTx/>
                          <a:uFillTx/>
                          <a:latin typeface="Gadugi"/>
                          <a:ea typeface="Gadugi"/>
                          <a:cs typeface="+mn-cs"/>
                        </a:rPr>
                      </a:br>
                      <a:r>
                        <a:rPr kumimoji="0" lang="en-US" sz="1600" b="1" i="1" u="none" strike="noStrike" kern="1200" cap="none" spc="0" normalizeH="0" baseline="0" dirty="0">
                          <a:ln>
                            <a:noFill/>
                          </a:ln>
                          <a:solidFill>
                            <a:srgbClr val="C00000"/>
                          </a:solidFill>
                          <a:effectLst/>
                          <a:uLnTx/>
                          <a:uFillTx/>
                          <a:latin typeface="Gadugi"/>
                          <a:ea typeface="Gadugi"/>
                          <a:cs typeface="+mn-cs"/>
                        </a:rPr>
                        <a:t>Skills in Smart Tourism</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200"/>
                        </a:spcBef>
                        <a:spcAft>
                          <a:spcPts val="0"/>
                        </a:spcAft>
                        <a:buClrTx/>
                        <a:buSzTx/>
                        <a:buFont typeface="Arial" panose="020B0604020202020204" pitchFamily="34" charset="0"/>
                        <a:buNone/>
                        <a:tabLst/>
                        <a:defRPr/>
                      </a:pPr>
                      <a:r>
                        <a:rPr kumimoji="0" lang="en-US" sz="1600" b="0" i="1" u="none" strike="noStrike" kern="1200" cap="none" spc="0" normalizeH="0" baseline="0" noProof="1">
                          <a:ln>
                            <a:noFill/>
                          </a:ln>
                          <a:solidFill>
                            <a:srgbClr val="2842A2"/>
                          </a:solidFill>
                          <a:effectLst/>
                          <a:uLnTx/>
                          <a:uFillTx/>
                          <a:latin typeface="Gadugi"/>
                          <a:ea typeface="Gadugi"/>
                          <a:cs typeface="+mn-cs"/>
                        </a:rPr>
                        <a:t>Marianna Sigala</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extLst>
                  <a:ext uri="{0D108BD9-81ED-4DB2-BD59-A6C34878D82A}">
                    <a16:rowId xmlns:a16="http://schemas.microsoft.com/office/drawing/2014/main" val="2293755878"/>
                  </a:ext>
                </a:extLst>
              </a:tr>
              <a:tr h="529593">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dirty="0">
                          <a:ln>
                            <a:noFill/>
                          </a:ln>
                          <a:solidFill>
                            <a:srgbClr val="2842A2"/>
                          </a:solidFill>
                          <a:effectLst/>
                          <a:uLnTx/>
                          <a:uFillTx/>
                          <a:latin typeface="Gadugi"/>
                          <a:ea typeface="Gadugi"/>
                          <a:cs typeface="+mn-cs"/>
                        </a:rPr>
                        <a:t>10:00 – 10:15</a:t>
                      </a:r>
                      <a:endParaRPr kumimoji="0" lang="en-GB" sz="1600" b="0" i="0" u="none" strike="noStrike" kern="1200" cap="none" spc="0" normalizeH="0" baseline="0" dirty="0">
                        <a:ln>
                          <a:noFill/>
                        </a:ln>
                        <a:solidFill>
                          <a:srgbClr val="2842A2"/>
                        </a:solidFill>
                        <a:effectLst/>
                        <a:uLnTx/>
                        <a:uFillTx/>
                        <a:latin typeface="Gadugi"/>
                        <a:ea typeface="Gadugi"/>
                        <a:cs typeface="+mn-cs"/>
                      </a:endParaRP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2842A2"/>
                          </a:solidFill>
                          <a:effectLst/>
                          <a:uLnTx/>
                          <a:uFillTx/>
                          <a:latin typeface="Gadugi"/>
                          <a:ea typeface="Gadugi"/>
                          <a:cs typeface="+mn-cs"/>
                        </a:rPr>
                        <a:t>Subtopic 2:</a:t>
                      </a:r>
                      <a:br>
                        <a:rPr kumimoji="0" lang="en-US" sz="1600" b="1" i="0" u="none" strike="noStrike" kern="1200" cap="none" spc="0" normalizeH="0" baseline="0" dirty="0">
                          <a:ln>
                            <a:noFill/>
                          </a:ln>
                          <a:solidFill>
                            <a:srgbClr val="C00000"/>
                          </a:solidFill>
                          <a:effectLst/>
                          <a:uLnTx/>
                          <a:uFillTx/>
                          <a:latin typeface="Gadugi"/>
                          <a:ea typeface="Gadugi"/>
                          <a:cs typeface="+mn-cs"/>
                        </a:rPr>
                      </a:br>
                      <a:r>
                        <a:rPr kumimoji="0" lang="en-US" sz="1600" b="1" i="1" u="none" strike="noStrike" kern="1200" cap="none" spc="0" normalizeH="0" baseline="0" dirty="0">
                          <a:ln>
                            <a:noFill/>
                          </a:ln>
                          <a:solidFill>
                            <a:srgbClr val="C00000"/>
                          </a:solidFill>
                          <a:effectLst/>
                          <a:uLnTx/>
                          <a:uFillTx/>
                          <a:latin typeface="Gadugi"/>
                          <a:ea typeface="Gadugi"/>
                          <a:cs typeface="+mn-cs"/>
                        </a:rPr>
                        <a:t>Leadership, Jobs &amp; Capacity</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200"/>
                        </a:spcBef>
                        <a:spcAft>
                          <a:spcPts val="0"/>
                        </a:spcAft>
                        <a:buClrTx/>
                        <a:buSzTx/>
                        <a:buFont typeface="Arial" panose="020B0604020202020204" pitchFamily="34" charset="0"/>
                        <a:buNone/>
                        <a:tabLst/>
                        <a:defRPr/>
                      </a:pPr>
                      <a:r>
                        <a:rPr kumimoji="0" lang="en-US" sz="1600" b="0" i="1" u="none" strike="noStrike" kern="1200" cap="none" spc="0" normalizeH="0" baseline="0" noProof="1">
                          <a:ln>
                            <a:noFill/>
                          </a:ln>
                          <a:solidFill>
                            <a:srgbClr val="2842A2"/>
                          </a:solidFill>
                          <a:effectLst/>
                          <a:uLnTx/>
                          <a:uFillTx/>
                          <a:latin typeface="Gadugi"/>
                          <a:ea typeface="Gadugi"/>
                          <a:cs typeface="+mn-cs"/>
                        </a:rPr>
                        <a:t>Estrella Díaz Sánchez</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extLst>
                  <a:ext uri="{0D108BD9-81ED-4DB2-BD59-A6C34878D82A}">
                    <a16:rowId xmlns:a16="http://schemas.microsoft.com/office/drawing/2014/main" val="160078847"/>
                  </a:ext>
                </a:extLst>
              </a:tr>
              <a:tr h="529593">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dirty="0">
                          <a:ln>
                            <a:noFill/>
                          </a:ln>
                          <a:solidFill>
                            <a:srgbClr val="2842A2"/>
                          </a:solidFill>
                          <a:effectLst/>
                          <a:uLnTx/>
                          <a:uFillTx/>
                          <a:latin typeface="Gadugi"/>
                          <a:ea typeface="Gadugi"/>
                          <a:cs typeface="+mn-cs"/>
                        </a:rPr>
                        <a:t>10:15– 10:25 </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2842A2"/>
                          </a:solidFill>
                          <a:effectLst/>
                          <a:uLnTx/>
                          <a:uFillTx/>
                          <a:latin typeface="Gadugi"/>
                          <a:ea typeface="Gadugi"/>
                          <a:cs typeface="+mn-cs"/>
                        </a:rPr>
                        <a:t>Q&amp;A session</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rtl="0" eaLnBrk="1" fontAlgn="auto" latinLnBrk="0" hangingPunct="1">
                        <a:lnSpc>
                          <a:spcPct val="82000"/>
                        </a:lnSpc>
                        <a:spcBef>
                          <a:spcPts val="0"/>
                        </a:spcBef>
                        <a:spcAft>
                          <a:spcPts val="0"/>
                        </a:spcAft>
                        <a:buClrTx/>
                        <a:buSzTx/>
                        <a:buFont typeface="Arial" panose="020B0604020202020204" pitchFamily="34" charset="0"/>
                        <a:buNone/>
                      </a:pPr>
                      <a:r>
                        <a:rPr kumimoji="0" lang="en-US" sz="1600" b="0" i="1" u="none" strike="noStrike" kern="1200" cap="none" spc="0" normalizeH="0" baseline="0" noProof="0" dirty="0">
                          <a:ln>
                            <a:noFill/>
                          </a:ln>
                          <a:solidFill>
                            <a:srgbClr val="2842A2"/>
                          </a:solidFill>
                          <a:effectLst/>
                          <a:uLnTx/>
                          <a:uFillTx/>
                          <a:latin typeface="Gadugi"/>
                          <a:ea typeface="Gadugi"/>
                          <a:cs typeface="+mn-cs"/>
                        </a:rPr>
                        <a:t>Marianna, Estrella &amp; Antonio</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extLst>
                  <a:ext uri="{0D108BD9-81ED-4DB2-BD59-A6C34878D82A}">
                    <a16:rowId xmlns:a16="http://schemas.microsoft.com/office/drawing/2014/main" val="415142675"/>
                  </a:ext>
                </a:extLst>
              </a:tr>
              <a:tr h="529593">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2842A2"/>
                          </a:solidFill>
                          <a:effectLst/>
                          <a:uLnTx/>
                          <a:uFillTx/>
                          <a:latin typeface="Gadugi"/>
                          <a:ea typeface="Gadugi"/>
                          <a:cs typeface="+mn-cs"/>
                        </a:rPr>
                        <a:t>10:25 – 10:30</a:t>
                      </a:r>
                      <a:endParaRPr kumimoji="0" lang="en-GB" sz="1600" b="0" i="0" u="none" strike="noStrike" kern="1200" cap="none" spc="0" normalizeH="0" baseline="0" dirty="0">
                        <a:ln>
                          <a:noFill/>
                        </a:ln>
                        <a:solidFill>
                          <a:srgbClr val="2842A2"/>
                        </a:solidFill>
                        <a:effectLst/>
                        <a:uLnTx/>
                        <a:uFillTx/>
                        <a:latin typeface="Gadugi"/>
                        <a:ea typeface="Gadugi"/>
                        <a:cs typeface="+mn-cs"/>
                      </a:endParaRP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2842A2"/>
                          </a:solidFill>
                          <a:effectLst/>
                          <a:uLnTx/>
                          <a:uFillTx/>
                          <a:latin typeface="Gadugi"/>
                          <a:ea typeface="Gadugi"/>
                          <a:cs typeface="+mn-cs"/>
                        </a:rPr>
                        <a:t>Next steps</a:t>
                      </a: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2842A2"/>
                          </a:solidFill>
                          <a:effectLst/>
                          <a:uLnTx/>
                          <a:uFillTx/>
                          <a:latin typeface="Gadugi"/>
                          <a:ea typeface="Gadugi"/>
                          <a:cs typeface="+mn-cs"/>
                        </a:rPr>
                        <a:t>Antonio </a:t>
                      </a:r>
                      <a:r>
                        <a:rPr kumimoji="0" lang="en-US" sz="1600" b="0" i="1" u="none" strike="noStrike" kern="1200" cap="none" spc="0" normalizeH="0" baseline="0" noProof="0" dirty="0" err="1">
                          <a:ln>
                            <a:noFill/>
                          </a:ln>
                          <a:solidFill>
                            <a:srgbClr val="2842A2"/>
                          </a:solidFill>
                          <a:effectLst/>
                          <a:uLnTx/>
                          <a:uFillTx/>
                          <a:latin typeface="Gadugi"/>
                          <a:ea typeface="Gadugi"/>
                          <a:cs typeface="+mn-cs"/>
                        </a:rPr>
                        <a:t>Collado</a:t>
                      </a:r>
                      <a:endParaRPr kumimoji="0" lang="en-US" sz="1600" b="0" i="1" u="none" strike="noStrike" kern="1200" cap="none" spc="0" normalizeH="0" baseline="0" noProof="0" dirty="0">
                        <a:ln>
                          <a:noFill/>
                        </a:ln>
                        <a:solidFill>
                          <a:srgbClr val="2842A2"/>
                        </a:solidFill>
                        <a:effectLst/>
                        <a:uLnTx/>
                        <a:uFillTx/>
                        <a:latin typeface="Gadugi"/>
                        <a:ea typeface="Gadugi"/>
                        <a:cs typeface="+mn-cs"/>
                      </a:endParaRPr>
                    </a:p>
                  </a:txBody>
                  <a:tcPr anchor="ctr">
                    <a:lnT w="9525" cap="flat" cmpd="sng" algn="ctr">
                      <a:solidFill>
                        <a:srgbClr val="FFB600"/>
                      </a:solidFill>
                      <a:prstDash val="solid"/>
                      <a:round/>
                      <a:headEnd type="none" w="med" len="med"/>
                      <a:tailEnd type="none" w="med" len="med"/>
                    </a:lnT>
                    <a:lnB w="9525" cap="flat" cmpd="sng" algn="ctr">
                      <a:solidFill>
                        <a:srgbClr val="FFB600"/>
                      </a:solidFill>
                      <a:prstDash val="solid"/>
                      <a:round/>
                      <a:headEnd type="none" w="med" len="med"/>
                      <a:tailEnd type="none" w="med" len="med"/>
                    </a:lnB>
                  </a:tcPr>
                </a:tc>
                <a:extLst>
                  <a:ext uri="{0D108BD9-81ED-4DB2-BD59-A6C34878D82A}">
                    <a16:rowId xmlns:a16="http://schemas.microsoft.com/office/drawing/2014/main" val="2204172735"/>
                  </a:ext>
                </a:extLst>
              </a:tr>
            </a:tbl>
          </a:graphicData>
        </a:graphic>
      </p:graphicFrame>
      <p:grpSp>
        <p:nvGrpSpPr>
          <p:cNvPr id="33" name="Group 32">
            <a:extLst>
              <a:ext uri="{FF2B5EF4-FFF2-40B4-BE49-F238E27FC236}">
                <a16:creationId xmlns:a16="http://schemas.microsoft.com/office/drawing/2014/main" id="{1C794738-27AE-4502-938A-638905862C0A}"/>
              </a:ext>
            </a:extLst>
          </p:cNvPr>
          <p:cNvGrpSpPr/>
          <p:nvPr/>
        </p:nvGrpSpPr>
        <p:grpSpPr>
          <a:xfrm>
            <a:off x="315718" y="929345"/>
            <a:ext cx="3272283" cy="142628"/>
            <a:chOff x="223392" y="1011888"/>
            <a:chExt cx="4262037" cy="185768"/>
          </a:xfrm>
        </p:grpSpPr>
        <p:sp>
          <p:nvSpPr>
            <p:cNvPr id="35" name="Isosceles Triangle 34">
              <a:extLst>
                <a:ext uri="{FF2B5EF4-FFF2-40B4-BE49-F238E27FC236}">
                  <a16:creationId xmlns:a16="http://schemas.microsoft.com/office/drawing/2014/main" id="{1EE4A8A2-D4F1-478E-A508-A829F3B9BE02}"/>
                </a:ext>
              </a:extLst>
            </p:cNvPr>
            <p:cNvSpPr>
              <a:spLocks noChangeAspect="1"/>
            </p:cNvSpPr>
            <p:nvPr/>
          </p:nvSpPr>
          <p:spPr>
            <a:xfrm rot="9002889">
              <a:off x="847590"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7491408D-A4D4-43CF-8D2C-58D82BF1D487}"/>
                </a:ext>
              </a:extLst>
            </p:cNvPr>
            <p:cNvSpPr>
              <a:spLocks noChangeAspect="1"/>
            </p:cNvSpPr>
            <p:nvPr/>
          </p:nvSpPr>
          <p:spPr>
            <a:xfrm rot="9002889">
              <a:off x="1159689"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77E9F290-3898-4669-81E1-1F1EA4DFB3B0}"/>
                </a:ext>
              </a:extLst>
            </p:cNvPr>
            <p:cNvSpPr>
              <a:spLocks noChangeAspect="1"/>
            </p:cNvSpPr>
            <p:nvPr/>
          </p:nvSpPr>
          <p:spPr>
            <a:xfrm rot="9002889">
              <a:off x="1471788"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a:extLst>
                <a:ext uri="{FF2B5EF4-FFF2-40B4-BE49-F238E27FC236}">
                  <a16:creationId xmlns:a16="http://schemas.microsoft.com/office/drawing/2014/main" id="{984FAFC7-67E4-4B81-8C7E-728A6A84CA92}"/>
                </a:ext>
              </a:extLst>
            </p:cNvPr>
            <p:cNvSpPr>
              <a:spLocks noChangeAspect="1"/>
            </p:cNvSpPr>
            <p:nvPr/>
          </p:nvSpPr>
          <p:spPr>
            <a:xfrm rot="9002889">
              <a:off x="1783887"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Isosceles Triangle 38">
              <a:extLst>
                <a:ext uri="{FF2B5EF4-FFF2-40B4-BE49-F238E27FC236}">
                  <a16:creationId xmlns:a16="http://schemas.microsoft.com/office/drawing/2014/main" id="{0D15D796-0E6E-4927-A861-FC35F6745724}"/>
                </a:ext>
              </a:extLst>
            </p:cNvPr>
            <p:cNvSpPr>
              <a:spLocks noChangeAspect="1"/>
            </p:cNvSpPr>
            <p:nvPr/>
          </p:nvSpPr>
          <p:spPr>
            <a:xfrm rot="9002889">
              <a:off x="2095986"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2A26241A-0B05-4D98-B7E3-142C9A1BDE4A}"/>
                </a:ext>
              </a:extLst>
            </p:cNvPr>
            <p:cNvSpPr>
              <a:spLocks noChangeAspect="1"/>
            </p:cNvSpPr>
            <p:nvPr/>
          </p:nvSpPr>
          <p:spPr>
            <a:xfrm rot="9002889">
              <a:off x="2408085"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4B9EC2B0-F788-4CA9-B5D7-13E0CFFDA7CB}"/>
                </a:ext>
              </a:extLst>
            </p:cNvPr>
            <p:cNvSpPr>
              <a:spLocks noChangeAspect="1"/>
            </p:cNvSpPr>
            <p:nvPr/>
          </p:nvSpPr>
          <p:spPr>
            <a:xfrm rot="9002889">
              <a:off x="2720184"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Isosceles Triangle 41">
              <a:extLst>
                <a:ext uri="{FF2B5EF4-FFF2-40B4-BE49-F238E27FC236}">
                  <a16:creationId xmlns:a16="http://schemas.microsoft.com/office/drawing/2014/main" id="{58BFB7E2-1A13-4555-A175-FA5A71ED0642}"/>
                </a:ext>
              </a:extLst>
            </p:cNvPr>
            <p:cNvSpPr>
              <a:spLocks noChangeAspect="1"/>
            </p:cNvSpPr>
            <p:nvPr/>
          </p:nvSpPr>
          <p:spPr>
            <a:xfrm rot="9002889">
              <a:off x="3032283"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E20E02C2-A9E6-40C8-85C9-8A88B7C3A1EB}"/>
                </a:ext>
              </a:extLst>
            </p:cNvPr>
            <p:cNvSpPr>
              <a:spLocks noChangeAspect="1"/>
            </p:cNvSpPr>
            <p:nvPr/>
          </p:nvSpPr>
          <p:spPr>
            <a:xfrm rot="9002889">
              <a:off x="3344382"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Isosceles Triangle 43">
              <a:extLst>
                <a:ext uri="{FF2B5EF4-FFF2-40B4-BE49-F238E27FC236}">
                  <a16:creationId xmlns:a16="http://schemas.microsoft.com/office/drawing/2014/main" id="{A2550AF2-D85A-465F-9D39-8B6BD5731CA9}"/>
                </a:ext>
              </a:extLst>
            </p:cNvPr>
            <p:cNvSpPr>
              <a:spLocks noChangeAspect="1"/>
            </p:cNvSpPr>
            <p:nvPr/>
          </p:nvSpPr>
          <p:spPr>
            <a:xfrm rot="9002889">
              <a:off x="3656481"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Isosceles Triangle 44">
              <a:extLst>
                <a:ext uri="{FF2B5EF4-FFF2-40B4-BE49-F238E27FC236}">
                  <a16:creationId xmlns:a16="http://schemas.microsoft.com/office/drawing/2014/main" id="{B7152EE9-58EA-409C-A6D0-A5DD9393B377}"/>
                </a:ext>
              </a:extLst>
            </p:cNvPr>
            <p:cNvSpPr>
              <a:spLocks noChangeAspect="1"/>
            </p:cNvSpPr>
            <p:nvPr/>
          </p:nvSpPr>
          <p:spPr>
            <a:xfrm rot="9002889">
              <a:off x="3968580"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a:extLst>
                <a:ext uri="{FF2B5EF4-FFF2-40B4-BE49-F238E27FC236}">
                  <a16:creationId xmlns:a16="http://schemas.microsoft.com/office/drawing/2014/main" id="{AAB22ABA-13EB-415C-AD48-2C9F5E3C661B}"/>
                </a:ext>
              </a:extLst>
            </p:cNvPr>
            <p:cNvSpPr>
              <a:spLocks noChangeAspect="1"/>
            </p:cNvSpPr>
            <p:nvPr/>
          </p:nvSpPr>
          <p:spPr>
            <a:xfrm rot="9002889">
              <a:off x="4280679"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a:extLst>
                <a:ext uri="{FF2B5EF4-FFF2-40B4-BE49-F238E27FC236}">
                  <a16:creationId xmlns:a16="http://schemas.microsoft.com/office/drawing/2014/main" id="{0893D023-AE59-4990-BA7A-7DFA2AC25993}"/>
                </a:ext>
              </a:extLst>
            </p:cNvPr>
            <p:cNvSpPr>
              <a:spLocks noChangeAspect="1"/>
            </p:cNvSpPr>
            <p:nvPr/>
          </p:nvSpPr>
          <p:spPr>
            <a:xfrm rot="9002889">
              <a:off x="223393" y="1013813"/>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a:extLst>
                <a:ext uri="{FF2B5EF4-FFF2-40B4-BE49-F238E27FC236}">
                  <a16:creationId xmlns:a16="http://schemas.microsoft.com/office/drawing/2014/main" id="{E62E3906-FE8B-4B88-801A-8A968B481C45}"/>
                </a:ext>
              </a:extLst>
            </p:cNvPr>
            <p:cNvSpPr>
              <a:spLocks noChangeAspect="1"/>
            </p:cNvSpPr>
            <p:nvPr/>
          </p:nvSpPr>
          <p:spPr>
            <a:xfrm rot="9002889">
              <a:off x="535492" y="1013813"/>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B8A981A7-B7DB-4837-B50E-5E9AEB1DFE54}"/>
                </a:ext>
              </a:extLst>
            </p:cNvPr>
            <p:cNvSpPr>
              <a:spLocks noChangeAspect="1"/>
            </p:cNvSpPr>
            <p:nvPr/>
          </p:nvSpPr>
          <p:spPr>
            <a:xfrm rot="9002889">
              <a:off x="223393"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a:extLst>
                <a:ext uri="{FF2B5EF4-FFF2-40B4-BE49-F238E27FC236}">
                  <a16:creationId xmlns:a16="http://schemas.microsoft.com/office/drawing/2014/main" id="{5E8B0300-B26B-4C87-AD9A-0FB6B9ABBF60}"/>
                </a:ext>
              </a:extLst>
            </p:cNvPr>
            <p:cNvSpPr>
              <a:spLocks noChangeAspect="1"/>
            </p:cNvSpPr>
            <p:nvPr/>
          </p:nvSpPr>
          <p:spPr>
            <a:xfrm rot="9002889">
              <a:off x="535492"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a:extLst>
                <a:ext uri="{FF2B5EF4-FFF2-40B4-BE49-F238E27FC236}">
                  <a16:creationId xmlns:a16="http://schemas.microsoft.com/office/drawing/2014/main" id="{708AD7A9-587E-4A86-A700-2B525C175E0B}"/>
                </a:ext>
              </a:extLst>
            </p:cNvPr>
            <p:cNvSpPr>
              <a:spLocks noChangeAspect="1"/>
            </p:cNvSpPr>
            <p:nvPr/>
          </p:nvSpPr>
          <p:spPr>
            <a:xfrm rot="9002889">
              <a:off x="847589"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Isosceles Triangle 51">
              <a:extLst>
                <a:ext uri="{FF2B5EF4-FFF2-40B4-BE49-F238E27FC236}">
                  <a16:creationId xmlns:a16="http://schemas.microsoft.com/office/drawing/2014/main" id="{A173AD0D-D0D3-431E-B497-2C38639A909C}"/>
                </a:ext>
              </a:extLst>
            </p:cNvPr>
            <p:cNvSpPr>
              <a:spLocks noChangeAspect="1"/>
            </p:cNvSpPr>
            <p:nvPr/>
          </p:nvSpPr>
          <p:spPr>
            <a:xfrm rot="9002889">
              <a:off x="1159688"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a:extLst>
                <a:ext uri="{FF2B5EF4-FFF2-40B4-BE49-F238E27FC236}">
                  <a16:creationId xmlns:a16="http://schemas.microsoft.com/office/drawing/2014/main" id="{AE9F53CE-8320-4076-BFF9-42DC9A8D387B}"/>
                </a:ext>
              </a:extLst>
            </p:cNvPr>
            <p:cNvSpPr>
              <a:spLocks noChangeAspect="1"/>
            </p:cNvSpPr>
            <p:nvPr/>
          </p:nvSpPr>
          <p:spPr>
            <a:xfrm rot="9002889">
              <a:off x="1471787"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a:extLst>
                <a:ext uri="{FF2B5EF4-FFF2-40B4-BE49-F238E27FC236}">
                  <a16:creationId xmlns:a16="http://schemas.microsoft.com/office/drawing/2014/main" id="{6252F0D1-75AE-42A5-A060-4AD8D94B92E2}"/>
                </a:ext>
              </a:extLst>
            </p:cNvPr>
            <p:cNvSpPr>
              <a:spLocks noChangeAspect="1"/>
            </p:cNvSpPr>
            <p:nvPr/>
          </p:nvSpPr>
          <p:spPr>
            <a:xfrm rot="9002889">
              <a:off x="1783886"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DFA95769-A603-4DCA-9D8C-8EAA3B82F0DB}"/>
                </a:ext>
              </a:extLst>
            </p:cNvPr>
            <p:cNvSpPr>
              <a:spLocks noChangeAspect="1"/>
            </p:cNvSpPr>
            <p:nvPr/>
          </p:nvSpPr>
          <p:spPr>
            <a:xfrm rot="9002889">
              <a:off x="2095985"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02BB6C2D-31D7-44D4-BB32-71AF685375BC}"/>
                </a:ext>
              </a:extLst>
            </p:cNvPr>
            <p:cNvSpPr>
              <a:spLocks noChangeAspect="1"/>
            </p:cNvSpPr>
            <p:nvPr/>
          </p:nvSpPr>
          <p:spPr>
            <a:xfrm rot="9002889">
              <a:off x="2408084"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14729EF4-5EAB-44DF-82C4-21DEE2F3B949}"/>
                </a:ext>
              </a:extLst>
            </p:cNvPr>
            <p:cNvSpPr>
              <a:spLocks noChangeAspect="1"/>
            </p:cNvSpPr>
            <p:nvPr/>
          </p:nvSpPr>
          <p:spPr>
            <a:xfrm rot="9002889">
              <a:off x="2720183"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Isosceles Triangle 57">
              <a:extLst>
                <a:ext uri="{FF2B5EF4-FFF2-40B4-BE49-F238E27FC236}">
                  <a16:creationId xmlns:a16="http://schemas.microsoft.com/office/drawing/2014/main" id="{9C9503F7-CE77-432D-8612-99AAD912A288}"/>
                </a:ext>
              </a:extLst>
            </p:cNvPr>
            <p:cNvSpPr>
              <a:spLocks noChangeAspect="1"/>
            </p:cNvSpPr>
            <p:nvPr/>
          </p:nvSpPr>
          <p:spPr>
            <a:xfrm rot="9002889">
              <a:off x="3032282"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Isosceles Triangle 58">
              <a:extLst>
                <a:ext uri="{FF2B5EF4-FFF2-40B4-BE49-F238E27FC236}">
                  <a16:creationId xmlns:a16="http://schemas.microsoft.com/office/drawing/2014/main" id="{8B27A7EC-78F8-4C4A-B524-3CE5E7D696C7}"/>
                </a:ext>
              </a:extLst>
            </p:cNvPr>
            <p:cNvSpPr>
              <a:spLocks noChangeAspect="1"/>
            </p:cNvSpPr>
            <p:nvPr/>
          </p:nvSpPr>
          <p:spPr>
            <a:xfrm rot="9002889">
              <a:off x="3344381"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extLst>
                <a:ext uri="{FF2B5EF4-FFF2-40B4-BE49-F238E27FC236}">
                  <a16:creationId xmlns:a16="http://schemas.microsoft.com/office/drawing/2014/main" id="{54712707-8353-49D9-99DA-916B0EB5F5EF}"/>
                </a:ext>
              </a:extLst>
            </p:cNvPr>
            <p:cNvSpPr>
              <a:spLocks noChangeAspect="1"/>
            </p:cNvSpPr>
            <p:nvPr/>
          </p:nvSpPr>
          <p:spPr>
            <a:xfrm rot="9002889">
              <a:off x="3656480"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60">
              <a:extLst>
                <a:ext uri="{FF2B5EF4-FFF2-40B4-BE49-F238E27FC236}">
                  <a16:creationId xmlns:a16="http://schemas.microsoft.com/office/drawing/2014/main" id="{D76E9DAD-E251-4ABE-8B26-04771F274644}"/>
                </a:ext>
              </a:extLst>
            </p:cNvPr>
            <p:cNvSpPr>
              <a:spLocks noChangeAspect="1"/>
            </p:cNvSpPr>
            <p:nvPr/>
          </p:nvSpPr>
          <p:spPr>
            <a:xfrm rot="9002889">
              <a:off x="223392"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a:extLst>
                <a:ext uri="{FF2B5EF4-FFF2-40B4-BE49-F238E27FC236}">
                  <a16:creationId xmlns:a16="http://schemas.microsoft.com/office/drawing/2014/main" id="{C954E61B-3C88-4CB1-BD18-892BAC464BE2}"/>
                </a:ext>
              </a:extLst>
            </p:cNvPr>
            <p:cNvSpPr>
              <a:spLocks noChangeAspect="1"/>
            </p:cNvSpPr>
            <p:nvPr/>
          </p:nvSpPr>
          <p:spPr>
            <a:xfrm rot="9002889">
              <a:off x="535491"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361C394B-0D3B-E9C1-B2F9-9FC4BEF45EDC}"/>
              </a:ext>
            </a:extLst>
          </p:cNvPr>
          <p:cNvGrpSpPr/>
          <p:nvPr/>
        </p:nvGrpSpPr>
        <p:grpSpPr>
          <a:xfrm>
            <a:off x="92642" y="1927122"/>
            <a:ext cx="804634" cy="694302"/>
            <a:chOff x="867110" y="6005635"/>
            <a:chExt cx="1326576" cy="1144674"/>
          </a:xfrm>
        </p:grpSpPr>
        <p:pic>
          <p:nvPicPr>
            <p:cNvPr id="96" name="Graphic 95">
              <a:extLst>
                <a:ext uri="{FF2B5EF4-FFF2-40B4-BE49-F238E27FC236}">
                  <a16:creationId xmlns:a16="http://schemas.microsoft.com/office/drawing/2014/main" id="{8A3F7024-4377-1F12-49A0-A0D1E939A7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947" y="6005635"/>
              <a:ext cx="1148739" cy="997019"/>
            </a:xfrm>
            <a:prstGeom prst="rect">
              <a:avLst/>
            </a:prstGeom>
          </p:spPr>
        </p:pic>
        <p:pic>
          <p:nvPicPr>
            <p:cNvPr id="97" name="Graphic 96">
              <a:extLst>
                <a:ext uri="{FF2B5EF4-FFF2-40B4-BE49-F238E27FC236}">
                  <a16:creationId xmlns:a16="http://schemas.microsoft.com/office/drawing/2014/main" id="{71B40DB6-04D9-A8AF-3C6E-5AEF0EBAA62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110" y="6066593"/>
              <a:ext cx="1257111" cy="1083716"/>
            </a:xfrm>
            <a:prstGeom prst="rect">
              <a:avLst/>
            </a:prstGeom>
          </p:spPr>
        </p:pic>
      </p:grpSp>
      <p:pic>
        <p:nvPicPr>
          <p:cNvPr id="98" name="Graphic 97" descr="Rocket with solid fill">
            <a:extLst>
              <a:ext uri="{FF2B5EF4-FFF2-40B4-BE49-F238E27FC236}">
                <a16:creationId xmlns:a16="http://schemas.microsoft.com/office/drawing/2014/main" id="{BEFC4032-2A5C-3BE5-ACA4-E7B4B2C3336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8675" y="2066282"/>
            <a:ext cx="384196" cy="384196"/>
          </a:xfrm>
          <a:prstGeom prst="rect">
            <a:avLst/>
          </a:prstGeom>
        </p:spPr>
      </p:pic>
      <p:grpSp>
        <p:nvGrpSpPr>
          <p:cNvPr id="99" name="Group 98">
            <a:extLst>
              <a:ext uri="{FF2B5EF4-FFF2-40B4-BE49-F238E27FC236}">
                <a16:creationId xmlns:a16="http://schemas.microsoft.com/office/drawing/2014/main" id="{B5C03D8B-3CED-2531-3AF1-34BD5948B128}"/>
              </a:ext>
            </a:extLst>
          </p:cNvPr>
          <p:cNvGrpSpPr/>
          <p:nvPr/>
        </p:nvGrpSpPr>
        <p:grpSpPr>
          <a:xfrm>
            <a:off x="66653" y="3162150"/>
            <a:ext cx="804634" cy="694302"/>
            <a:chOff x="867110" y="6005635"/>
            <a:chExt cx="1326576" cy="1144674"/>
          </a:xfrm>
        </p:grpSpPr>
        <p:pic>
          <p:nvPicPr>
            <p:cNvPr id="100" name="Graphic 99">
              <a:extLst>
                <a:ext uri="{FF2B5EF4-FFF2-40B4-BE49-F238E27FC236}">
                  <a16:creationId xmlns:a16="http://schemas.microsoft.com/office/drawing/2014/main" id="{7DD1B65F-AC42-7849-9E9B-7CB71C87E7C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947" y="6005635"/>
              <a:ext cx="1148739" cy="997019"/>
            </a:xfrm>
            <a:prstGeom prst="rect">
              <a:avLst/>
            </a:prstGeom>
          </p:spPr>
        </p:pic>
        <p:pic>
          <p:nvPicPr>
            <p:cNvPr id="101" name="Graphic 100">
              <a:extLst>
                <a:ext uri="{FF2B5EF4-FFF2-40B4-BE49-F238E27FC236}">
                  <a16:creationId xmlns:a16="http://schemas.microsoft.com/office/drawing/2014/main" id="{315BDE8F-0EC6-26D4-AB33-753730C17A8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110" y="6066593"/>
              <a:ext cx="1257111" cy="1083716"/>
            </a:xfrm>
            <a:prstGeom prst="rect">
              <a:avLst/>
            </a:prstGeom>
          </p:spPr>
        </p:pic>
      </p:grpSp>
      <p:pic>
        <p:nvPicPr>
          <p:cNvPr id="102" name="Graphic 101" descr="Customer review with solid fill">
            <a:extLst>
              <a:ext uri="{FF2B5EF4-FFF2-40B4-BE49-F238E27FC236}">
                <a16:creationId xmlns:a16="http://schemas.microsoft.com/office/drawing/2014/main" id="{EF30F71C-831E-BF43-5C09-B4C57E93F5F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76872" y="3282709"/>
            <a:ext cx="437575" cy="437575"/>
          </a:xfrm>
          <a:prstGeom prst="rect">
            <a:avLst/>
          </a:prstGeom>
        </p:spPr>
      </p:pic>
      <p:grpSp>
        <p:nvGrpSpPr>
          <p:cNvPr id="103" name="Group 102">
            <a:extLst>
              <a:ext uri="{FF2B5EF4-FFF2-40B4-BE49-F238E27FC236}">
                <a16:creationId xmlns:a16="http://schemas.microsoft.com/office/drawing/2014/main" id="{8DF848CE-7053-9BC8-49C8-71BF160A00F0}"/>
              </a:ext>
            </a:extLst>
          </p:cNvPr>
          <p:cNvGrpSpPr/>
          <p:nvPr/>
        </p:nvGrpSpPr>
        <p:grpSpPr>
          <a:xfrm>
            <a:off x="73554" y="4423196"/>
            <a:ext cx="804634" cy="694302"/>
            <a:chOff x="867110" y="6005635"/>
            <a:chExt cx="1326576" cy="1144674"/>
          </a:xfrm>
        </p:grpSpPr>
        <p:pic>
          <p:nvPicPr>
            <p:cNvPr id="104" name="Graphic 103">
              <a:extLst>
                <a:ext uri="{FF2B5EF4-FFF2-40B4-BE49-F238E27FC236}">
                  <a16:creationId xmlns:a16="http://schemas.microsoft.com/office/drawing/2014/main" id="{784EF2DE-4801-767A-E5F1-98AC912E6E9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947" y="6005635"/>
              <a:ext cx="1148739" cy="997019"/>
            </a:xfrm>
            <a:prstGeom prst="rect">
              <a:avLst/>
            </a:prstGeom>
          </p:spPr>
        </p:pic>
        <p:pic>
          <p:nvPicPr>
            <p:cNvPr id="105" name="Graphic 104">
              <a:extLst>
                <a:ext uri="{FF2B5EF4-FFF2-40B4-BE49-F238E27FC236}">
                  <a16:creationId xmlns:a16="http://schemas.microsoft.com/office/drawing/2014/main" id="{F16E7408-F2B7-FCEF-868C-C2A2859B206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7110" y="6066593"/>
              <a:ext cx="1257111" cy="1083716"/>
            </a:xfrm>
            <a:prstGeom prst="rect">
              <a:avLst/>
            </a:prstGeom>
          </p:spPr>
        </p:pic>
      </p:grpSp>
      <p:pic>
        <p:nvPicPr>
          <p:cNvPr id="106" name="Graphic 105" descr="Route (Two Pins With A Path) with solid fill">
            <a:extLst>
              <a:ext uri="{FF2B5EF4-FFF2-40B4-BE49-F238E27FC236}">
                <a16:creationId xmlns:a16="http://schemas.microsoft.com/office/drawing/2014/main" id="{F6BC5AF0-B337-8F41-B190-6268A8A9BC5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83773" y="4512756"/>
            <a:ext cx="418630" cy="418630"/>
          </a:xfrm>
          <a:prstGeom prst="rect">
            <a:avLst/>
          </a:prstGeom>
        </p:spPr>
      </p:pic>
      <p:sp>
        <p:nvSpPr>
          <p:cNvPr id="2" name="Google Shape;490;p52">
            <a:extLst>
              <a:ext uri="{FF2B5EF4-FFF2-40B4-BE49-F238E27FC236}">
                <a16:creationId xmlns:a16="http://schemas.microsoft.com/office/drawing/2014/main" id="{86C5DB00-8B0C-7DC4-41ED-F426E525B2B4}"/>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US" sz="3500" b="1" u="none" strike="noStrike" cap="none" dirty="0">
                <a:solidFill>
                  <a:srgbClr val="2842A2"/>
                </a:solidFill>
                <a:latin typeface="Arial"/>
                <a:ea typeface="Arial"/>
                <a:cs typeface="Arial"/>
                <a:sym typeface="Arial"/>
              </a:rPr>
              <a:t>Agenda – 27</a:t>
            </a:r>
            <a:r>
              <a:rPr lang="en-US" sz="3500" b="1" u="none" strike="noStrike" cap="none" baseline="30000" dirty="0">
                <a:solidFill>
                  <a:srgbClr val="2842A2"/>
                </a:solidFill>
                <a:latin typeface="Arial"/>
                <a:ea typeface="Arial"/>
                <a:cs typeface="Arial"/>
                <a:sym typeface="Arial"/>
              </a:rPr>
              <a:t>th</a:t>
            </a:r>
            <a:r>
              <a:rPr lang="en-US" sz="3500" b="1" u="none" strike="noStrike" cap="none" dirty="0">
                <a:solidFill>
                  <a:srgbClr val="2842A2"/>
                </a:solidFill>
                <a:latin typeface="Arial"/>
                <a:ea typeface="Arial"/>
                <a:cs typeface="Arial"/>
                <a:sym typeface="Arial"/>
              </a:rPr>
              <a:t> January 2023</a:t>
            </a:r>
            <a:endParaRPr sz="3500" b="1" u="none" strike="noStrike" cap="none" dirty="0">
              <a:solidFill>
                <a:srgbClr val="2842A2"/>
              </a:solidFill>
              <a:highlight>
                <a:srgbClr val="FFFF00"/>
              </a:highlight>
              <a:latin typeface="Arial"/>
              <a:ea typeface="Arial"/>
              <a:cs typeface="Arial"/>
              <a:sym typeface="Arial"/>
            </a:endParaRPr>
          </a:p>
        </p:txBody>
      </p:sp>
      <p:cxnSp>
        <p:nvCxnSpPr>
          <p:cNvPr id="3" name="Straight Connector 2">
            <a:extLst>
              <a:ext uri="{FF2B5EF4-FFF2-40B4-BE49-F238E27FC236}">
                <a16:creationId xmlns:a16="http://schemas.microsoft.com/office/drawing/2014/main" id="{4AF37459-D9F3-0EC5-388D-DA1995E61933}"/>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B938B957-F764-06B9-C6A6-BAA764135105}"/>
              </a:ext>
            </a:extLst>
          </p:cNvPr>
          <p:cNvSpPr/>
          <p:nvPr/>
        </p:nvSpPr>
        <p:spPr>
          <a:xfrm>
            <a:off x="0" y="6104161"/>
            <a:ext cx="12191999" cy="736777"/>
          </a:xfrm>
          <a:prstGeom prst="rect">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C1FD4D7A-4ECA-9E57-9859-E067481A7223}"/>
              </a:ext>
            </a:extLst>
          </p:cNvPr>
          <p:cNvSpPr txBox="1"/>
          <p:nvPr/>
        </p:nvSpPr>
        <p:spPr>
          <a:xfrm>
            <a:off x="813282" y="6293334"/>
            <a:ext cx="9360021" cy="338554"/>
          </a:xfrm>
          <a:prstGeom prst="rect">
            <a:avLst/>
          </a:prstGeom>
          <a:noFill/>
        </p:spPr>
        <p:txBody>
          <a:bodyPr wrap="square" rtlCol="0">
            <a:spAutoFit/>
          </a:bodyPr>
          <a:lstStyle/>
          <a:p>
            <a:r>
              <a:rPr lang="en-US" sz="1600" b="1" dirty="0">
                <a:solidFill>
                  <a:srgbClr val="FFC000"/>
                </a:solidFill>
                <a:latin typeface="Gadugi" panose="020B0502040204020203" pitchFamily="34" charset="0"/>
                <a:ea typeface="Gadugi" panose="020B0502040204020203" pitchFamily="34" charset="0"/>
              </a:rPr>
              <a:t>Note: To ask questions for the Q&amp;A session, please use the chat function!</a:t>
            </a:r>
          </a:p>
        </p:txBody>
      </p:sp>
      <p:grpSp>
        <p:nvGrpSpPr>
          <p:cNvPr id="64" name="Group 63">
            <a:extLst>
              <a:ext uri="{FF2B5EF4-FFF2-40B4-BE49-F238E27FC236}">
                <a16:creationId xmlns:a16="http://schemas.microsoft.com/office/drawing/2014/main" id="{95919FC1-6D33-46FB-9DF9-501063D43F16}"/>
              </a:ext>
            </a:extLst>
          </p:cNvPr>
          <p:cNvGrpSpPr/>
          <p:nvPr/>
        </p:nvGrpSpPr>
        <p:grpSpPr>
          <a:xfrm flipH="1">
            <a:off x="0" y="5925057"/>
            <a:ext cx="3272283" cy="142628"/>
            <a:chOff x="223392" y="1011888"/>
            <a:chExt cx="4262037" cy="185768"/>
          </a:xfrm>
        </p:grpSpPr>
        <p:sp>
          <p:nvSpPr>
            <p:cNvPr id="65" name="Isosceles Triangle 64">
              <a:extLst>
                <a:ext uri="{FF2B5EF4-FFF2-40B4-BE49-F238E27FC236}">
                  <a16:creationId xmlns:a16="http://schemas.microsoft.com/office/drawing/2014/main" id="{38C662BB-7370-44D6-AD71-8B8F0DB83F2E}"/>
                </a:ext>
              </a:extLst>
            </p:cNvPr>
            <p:cNvSpPr>
              <a:spLocks noChangeAspect="1"/>
            </p:cNvSpPr>
            <p:nvPr/>
          </p:nvSpPr>
          <p:spPr>
            <a:xfrm rot="9002889">
              <a:off x="847590"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Isosceles Triangle 65">
              <a:extLst>
                <a:ext uri="{FF2B5EF4-FFF2-40B4-BE49-F238E27FC236}">
                  <a16:creationId xmlns:a16="http://schemas.microsoft.com/office/drawing/2014/main" id="{A2B58B8D-47DB-47D4-AA2C-E8ED2C404D8C}"/>
                </a:ext>
              </a:extLst>
            </p:cNvPr>
            <p:cNvSpPr>
              <a:spLocks noChangeAspect="1"/>
            </p:cNvSpPr>
            <p:nvPr/>
          </p:nvSpPr>
          <p:spPr>
            <a:xfrm rot="9002889">
              <a:off x="1159689"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Isosceles Triangle 66">
              <a:extLst>
                <a:ext uri="{FF2B5EF4-FFF2-40B4-BE49-F238E27FC236}">
                  <a16:creationId xmlns:a16="http://schemas.microsoft.com/office/drawing/2014/main" id="{ECFB0049-A608-4384-85C8-00F5E2020459}"/>
                </a:ext>
              </a:extLst>
            </p:cNvPr>
            <p:cNvSpPr>
              <a:spLocks noChangeAspect="1"/>
            </p:cNvSpPr>
            <p:nvPr/>
          </p:nvSpPr>
          <p:spPr>
            <a:xfrm rot="9002889">
              <a:off x="1471788"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Isosceles Triangle 67">
              <a:extLst>
                <a:ext uri="{FF2B5EF4-FFF2-40B4-BE49-F238E27FC236}">
                  <a16:creationId xmlns:a16="http://schemas.microsoft.com/office/drawing/2014/main" id="{CA4A9FA2-0661-4931-A8F2-299131F341C1}"/>
                </a:ext>
              </a:extLst>
            </p:cNvPr>
            <p:cNvSpPr>
              <a:spLocks noChangeAspect="1"/>
            </p:cNvSpPr>
            <p:nvPr/>
          </p:nvSpPr>
          <p:spPr>
            <a:xfrm rot="9002889">
              <a:off x="1783887"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Isosceles Triangle 68">
              <a:extLst>
                <a:ext uri="{FF2B5EF4-FFF2-40B4-BE49-F238E27FC236}">
                  <a16:creationId xmlns:a16="http://schemas.microsoft.com/office/drawing/2014/main" id="{A2B80D38-5659-4503-9E6C-B41CE317E99E}"/>
                </a:ext>
              </a:extLst>
            </p:cNvPr>
            <p:cNvSpPr>
              <a:spLocks noChangeAspect="1"/>
            </p:cNvSpPr>
            <p:nvPr/>
          </p:nvSpPr>
          <p:spPr>
            <a:xfrm rot="9002889">
              <a:off x="2095986"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Isosceles Triangle 69">
              <a:extLst>
                <a:ext uri="{FF2B5EF4-FFF2-40B4-BE49-F238E27FC236}">
                  <a16:creationId xmlns:a16="http://schemas.microsoft.com/office/drawing/2014/main" id="{95686448-80AB-4932-90D6-D61696BEE901}"/>
                </a:ext>
              </a:extLst>
            </p:cNvPr>
            <p:cNvSpPr>
              <a:spLocks noChangeAspect="1"/>
            </p:cNvSpPr>
            <p:nvPr/>
          </p:nvSpPr>
          <p:spPr>
            <a:xfrm rot="9002889">
              <a:off x="2408085"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Isosceles Triangle 70">
              <a:extLst>
                <a:ext uri="{FF2B5EF4-FFF2-40B4-BE49-F238E27FC236}">
                  <a16:creationId xmlns:a16="http://schemas.microsoft.com/office/drawing/2014/main" id="{5767D839-7CC9-48F8-A069-F4B506CF02E1}"/>
                </a:ext>
              </a:extLst>
            </p:cNvPr>
            <p:cNvSpPr>
              <a:spLocks noChangeAspect="1"/>
            </p:cNvSpPr>
            <p:nvPr/>
          </p:nvSpPr>
          <p:spPr>
            <a:xfrm rot="9002889">
              <a:off x="2720184"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Isosceles Triangle 71">
              <a:extLst>
                <a:ext uri="{FF2B5EF4-FFF2-40B4-BE49-F238E27FC236}">
                  <a16:creationId xmlns:a16="http://schemas.microsoft.com/office/drawing/2014/main" id="{4B449911-0F68-4EAC-AE70-00457D16544F}"/>
                </a:ext>
              </a:extLst>
            </p:cNvPr>
            <p:cNvSpPr>
              <a:spLocks noChangeAspect="1"/>
            </p:cNvSpPr>
            <p:nvPr/>
          </p:nvSpPr>
          <p:spPr>
            <a:xfrm rot="9002889">
              <a:off x="3032283"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Isosceles Triangle 72">
              <a:extLst>
                <a:ext uri="{FF2B5EF4-FFF2-40B4-BE49-F238E27FC236}">
                  <a16:creationId xmlns:a16="http://schemas.microsoft.com/office/drawing/2014/main" id="{79753AB1-479E-4B4E-BFCF-7A9D3EC57780}"/>
                </a:ext>
              </a:extLst>
            </p:cNvPr>
            <p:cNvSpPr>
              <a:spLocks noChangeAspect="1"/>
            </p:cNvSpPr>
            <p:nvPr/>
          </p:nvSpPr>
          <p:spPr>
            <a:xfrm rot="9002889">
              <a:off x="3344382"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Isosceles Triangle 73">
              <a:extLst>
                <a:ext uri="{FF2B5EF4-FFF2-40B4-BE49-F238E27FC236}">
                  <a16:creationId xmlns:a16="http://schemas.microsoft.com/office/drawing/2014/main" id="{CF74458C-6D22-41DD-B096-D4C35428B6A4}"/>
                </a:ext>
              </a:extLst>
            </p:cNvPr>
            <p:cNvSpPr>
              <a:spLocks noChangeAspect="1"/>
            </p:cNvSpPr>
            <p:nvPr/>
          </p:nvSpPr>
          <p:spPr>
            <a:xfrm rot="9002889">
              <a:off x="3656481"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Isosceles Triangle 74">
              <a:extLst>
                <a:ext uri="{FF2B5EF4-FFF2-40B4-BE49-F238E27FC236}">
                  <a16:creationId xmlns:a16="http://schemas.microsoft.com/office/drawing/2014/main" id="{05CE7AE7-345C-4F8E-9E3F-50D181125A71}"/>
                </a:ext>
              </a:extLst>
            </p:cNvPr>
            <p:cNvSpPr>
              <a:spLocks noChangeAspect="1"/>
            </p:cNvSpPr>
            <p:nvPr/>
          </p:nvSpPr>
          <p:spPr>
            <a:xfrm rot="9002889">
              <a:off x="3968580"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Isosceles Triangle 75">
              <a:extLst>
                <a:ext uri="{FF2B5EF4-FFF2-40B4-BE49-F238E27FC236}">
                  <a16:creationId xmlns:a16="http://schemas.microsoft.com/office/drawing/2014/main" id="{FAADB3FF-8FDF-46C6-B025-F167DC071DE4}"/>
                </a:ext>
              </a:extLst>
            </p:cNvPr>
            <p:cNvSpPr>
              <a:spLocks noChangeAspect="1"/>
            </p:cNvSpPr>
            <p:nvPr/>
          </p:nvSpPr>
          <p:spPr>
            <a:xfrm rot="9002889">
              <a:off x="4280679"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Isosceles Triangle 76">
              <a:extLst>
                <a:ext uri="{FF2B5EF4-FFF2-40B4-BE49-F238E27FC236}">
                  <a16:creationId xmlns:a16="http://schemas.microsoft.com/office/drawing/2014/main" id="{49DC6872-5142-4301-9324-E572A5D112C6}"/>
                </a:ext>
              </a:extLst>
            </p:cNvPr>
            <p:cNvSpPr>
              <a:spLocks noChangeAspect="1"/>
            </p:cNvSpPr>
            <p:nvPr/>
          </p:nvSpPr>
          <p:spPr>
            <a:xfrm rot="9002889">
              <a:off x="223393" y="1013813"/>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Isosceles Triangle 77">
              <a:extLst>
                <a:ext uri="{FF2B5EF4-FFF2-40B4-BE49-F238E27FC236}">
                  <a16:creationId xmlns:a16="http://schemas.microsoft.com/office/drawing/2014/main" id="{B286881E-5E74-4031-87F2-D896EDB6ED4E}"/>
                </a:ext>
              </a:extLst>
            </p:cNvPr>
            <p:cNvSpPr>
              <a:spLocks noChangeAspect="1"/>
            </p:cNvSpPr>
            <p:nvPr/>
          </p:nvSpPr>
          <p:spPr>
            <a:xfrm rot="9002889">
              <a:off x="535492" y="1013813"/>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Isosceles Triangle 78">
              <a:extLst>
                <a:ext uri="{FF2B5EF4-FFF2-40B4-BE49-F238E27FC236}">
                  <a16:creationId xmlns:a16="http://schemas.microsoft.com/office/drawing/2014/main" id="{3082EEE5-CA9B-4921-B2C3-61176E946738}"/>
                </a:ext>
              </a:extLst>
            </p:cNvPr>
            <p:cNvSpPr>
              <a:spLocks noChangeAspect="1"/>
            </p:cNvSpPr>
            <p:nvPr/>
          </p:nvSpPr>
          <p:spPr>
            <a:xfrm rot="9002889">
              <a:off x="223393"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Isosceles Triangle 79">
              <a:extLst>
                <a:ext uri="{FF2B5EF4-FFF2-40B4-BE49-F238E27FC236}">
                  <a16:creationId xmlns:a16="http://schemas.microsoft.com/office/drawing/2014/main" id="{611D7AF0-8FA7-4BEF-A9F4-AABB5325EA2A}"/>
                </a:ext>
              </a:extLst>
            </p:cNvPr>
            <p:cNvSpPr>
              <a:spLocks noChangeAspect="1"/>
            </p:cNvSpPr>
            <p:nvPr/>
          </p:nvSpPr>
          <p:spPr>
            <a:xfrm rot="9002889">
              <a:off x="535492"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Isosceles Triangle 80">
              <a:extLst>
                <a:ext uri="{FF2B5EF4-FFF2-40B4-BE49-F238E27FC236}">
                  <a16:creationId xmlns:a16="http://schemas.microsoft.com/office/drawing/2014/main" id="{7ABC8A1A-C507-4289-B36D-9CEC7C5EE1B4}"/>
                </a:ext>
              </a:extLst>
            </p:cNvPr>
            <p:cNvSpPr>
              <a:spLocks noChangeAspect="1"/>
            </p:cNvSpPr>
            <p:nvPr/>
          </p:nvSpPr>
          <p:spPr>
            <a:xfrm rot="9002889">
              <a:off x="847589"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Isosceles Triangle 81">
              <a:extLst>
                <a:ext uri="{FF2B5EF4-FFF2-40B4-BE49-F238E27FC236}">
                  <a16:creationId xmlns:a16="http://schemas.microsoft.com/office/drawing/2014/main" id="{BD8E0BEA-5BBB-4144-A9C8-BB9D89796F0D}"/>
                </a:ext>
              </a:extLst>
            </p:cNvPr>
            <p:cNvSpPr>
              <a:spLocks noChangeAspect="1"/>
            </p:cNvSpPr>
            <p:nvPr/>
          </p:nvSpPr>
          <p:spPr>
            <a:xfrm rot="9002889">
              <a:off x="1159688"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Isosceles Triangle 82">
              <a:extLst>
                <a:ext uri="{FF2B5EF4-FFF2-40B4-BE49-F238E27FC236}">
                  <a16:creationId xmlns:a16="http://schemas.microsoft.com/office/drawing/2014/main" id="{A6CC44EF-2949-4FE1-A5BC-2C1291A32F67}"/>
                </a:ext>
              </a:extLst>
            </p:cNvPr>
            <p:cNvSpPr>
              <a:spLocks noChangeAspect="1"/>
            </p:cNvSpPr>
            <p:nvPr/>
          </p:nvSpPr>
          <p:spPr>
            <a:xfrm rot="9002889">
              <a:off x="1471787"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Isosceles Triangle 83">
              <a:extLst>
                <a:ext uri="{FF2B5EF4-FFF2-40B4-BE49-F238E27FC236}">
                  <a16:creationId xmlns:a16="http://schemas.microsoft.com/office/drawing/2014/main" id="{81134626-91EA-4439-8A86-AA583030B21F}"/>
                </a:ext>
              </a:extLst>
            </p:cNvPr>
            <p:cNvSpPr>
              <a:spLocks noChangeAspect="1"/>
            </p:cNvSpPr>
            <p:nvPr/>
          </p:nvSpPr>
          <p:spPr>
            <a:xfrm rot="9002889">
              <a:off x="1783886"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CA52610E-1948-4938-90AB-D8EDF39F96F8}"/>
                </a:ext>
              </a:extLst>
            </p:cNvPr>
            <p:cNvSpPr>
              <a:spLocks noChangeAspect="1"/>
            </p:cNvSpPr>
            <p:nvPr/>
          </p:nvSpPr>
          <p:spPr>
            <a:xfrm rot="9002889">
              <a:off x="2095985"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a:extLst>
                <a:ext uri="{FF2B5EF4-FFF2-40B4-BE49-F238E27FC236}">
                  <a16:creationId xmlns:a16="http://schemas.microsoft.com/office/drawing/2014/main" id="{E747A2A1-E993-42E0-82BB-D980E8E06E41}"/>
                </a:ext>
              </a:extLst>
            </p:cNvPr>
            <p:cNvSpPr>
              <a:spLocks noChangeAspect="1"/>
            </p:cNvSpPr>
            <p:nvPr/>
          </p:nvSpPr>
          <p:spPr>
            <a:xfrm rot="9002889">
              <a:off x="2408084"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Isosceles Triangle 86">
              <a:extLst>
                <a:ext uri="{FF2B5EF4-FFF2-40B4-BE49-F238E27FC236}">
                  <a16:creationId xmlns:a16="http://schemas.microsoft.com/office/drawing/2014/main" id="{7B9EF9AA-0D42-438E-BE87-1BAE45944EE8}"/>
                </a:ext>
              </a:extLst>
            </p:cNvPr>
            <p:cNvSpPr>
              <a:spLocks noChangeAspect="1"/>
            </p:cNvSpPr>
            <p:nvPr/>
          </p:nvSpPr>
          <p:spPr>
            <a:xfrm rot="9002889">
              <a:off x="2720183"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Isosceles Triangle 87">
              <a:extLst>
                <a:ext uri="{FF2B5EF4-FFF2-40B4-BE49-F238E27FC236}">
                  <a16:creationId xmlns:a16="http://schemas.microsoft.com/office/drawing/2014/main" id="{2DF75F4B-1966-4531-9E57-D9113855127F}"/>
                </a:ext>
              </a:extLst>
            </p:cNvPr>
            <p:cNvSpPr>
              <a:spLocks noChangeAspect="1"/>
            </p:cNvSpPr>
            <p:nvPr/>
          </p:nvSpPr>
          <p:spPr>
            <a:xfrm rot="9002889">
              <a:off x="3032282"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Isosceles Triangle 88">
              <a:extLst>
                <a:ext uri="{FF2B5EF4-FFF2-40B4-BE49-F238E27FC236}">
                  <a16:creationId xmlns:a16="http://schemas.microsoft.com/office/drawing/2014/main" id="{69CB6054-DC37-4327-B79B-B53627A43733}"/>
                </a:ext>
              </a:extLst>
            </p:cNvPr>
            <p:cNvSpPr>
              <a:spLocks noChangeAspect="1"/>
            </p:cNvSpPr>
            <p:nvPr/>
          </p:nvSpPr>
          <p:spPr>
            <a:xfrm rot="9002889">
              <a:off x="3344381"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Isosceles Triangle 89">
              <a:extLst>
                <a:ext uri="{FF2B5EF4-FFF2-40B4-BE49-F238E27FC236}">
                  <a16:creationId xmlns:a16="http://schemas.microsoft.com/office/drawing/2014/main" id="{77949974-0637-475F-82E3-D79A7B9B130E}"/>
                </a:ext>
              </a:extLst>
            </p:cNvPr>
            <p:cNvSpPr>
              <a:spLocks noChangeAspect="1"/>
            </p:cNvSpPr>
            <p:nvPr/>
          </p:nvSpPr>
          <p:spPr>
            <a:xfrm rot="9002889">
              <a:off x="3656480"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Isosceles Triangle 90">
              <a:extLst>
                <a:ext uri="{FF2B5EF4-FFF2-40B4-BE49-F238E27FC236}">
                  <a16:creationId xmlns:a16="http://schemas.microsoft.com/office/drawing/2014/main" id="{2D6A1BCD-31F8-4ECC-938B-6699E81927F7}"/>
                </a:ext>
              </a:extLst>
            </p:cNvPr>
            <p:cNvSpPr>
              <a:spLocks noChangeAspect="1"/>
            </p:cNvSpPr>
            <p:nvPr/>
          </p:nvSpPr>
          <p:spPr>
            <a:xfrm rot="9002889">
              <a:off x="223392"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Isosceles Triangle 91">
              <a:extLst>
                <a:ext uri="{FF2B5EF4-FFF2-40B4-BE49-F238E27FC236}">
                  <a16:creationId xmlns:a16="http://schemas.microsoft.com/office/drawing/2014/main" id="{178600BC-43F7-4A1A-8B26-5AFEDA2BF8CD}"/>
                </a:ext>
              </a:extLst>
            </p:cNvPr>
            <p:cNvSpPr>
              <a:spLocks noChangeAspect="1"/>
            </p:cNvSpPr>
            <p:nvPr/>
          </p:nvSpPr>
          <p:spPr>
            <a:xfrm rot="9002889">
              <a:off x="535491"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78454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221D846-D9AD-DE34-F92E-431C32914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23" y="-301658"/>
            <a:ext cx="13314516" cy="828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01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4400" b="1" u="sng" dirty="0">
                <a:solidFill>
                  <a:srgbClr val="2842A2"/>
                </a:solidFill>
                <a:latin typeface="Arial"/>
                <a:ea typeface="Arial"/>
                <a:cs typeface="Arial"/>
                <a:sym typeface="Arial"/>
              </a:rPr>
              <a:t>Big Data Skill: </a:t>
            </a:r>
          </a:p>
          <a:p>
            <a:pPr marL="0" marR="0" lvl="0" indent="0" algn="l" defTabSz="914400" rtl="0" eaLnBrk="1" fontAlgn="auto" latinLnBrk="0" hangingPunct="1">
              <a:lnSpc>
                <a:spcPct val="85000"/>
              </a:lnSpc>
              <a:spcBef>
                <a:spcPts val="0"/>
              </a:spcBef>
              <a:spcAft>
                <a:spcPts val="0"/>
              </a:spcAft>
              <a:buClrTx/>
              <a:buSzTx/>
              <a:buFontTx/>
              <a:buNone/>
              <a:tabLst/>
              <a:defRPr/>
            </a:pPr>
            <a:r>
              <a:rPr lang="en-US" sz="4400" b="1" u="sng" dirty="0">
                <a:solidFill>
                  <a:srgbClr val="2842A2"/>
                </a:solidFill>
                <a:latin typeface="Arial"/>
                <a:ea typeface="Arial"/>
                <a:cs typeface="Arial"/>
                <a:sym typeface="Arial"/>
              </a:rPr>
              <a:t>Define the business problem:</a:t>
            </a:r>
          </a:p>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u="sng" dirty="0">
                <a:solidFill>
                  <a:srgbClr val="2842A2"/>
                </a:solidFill>
                <a:latin typeface="Arial"/>
                <a:ea typeface="Arial"/>
                <a:cs typeface="Arial"/>
                <a:sym typeface="Arial"/>
              </a:rPr>
              <a:t> </a:t>
            </a:r>
          </a:p>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why to use big data?</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What business questions </a:t>
            </a:r>
            <a:r>
              <a:rPr kumimoji="0" lang="en-US" sz="3500" b="1" i="0" u="none" strike="noStrike" kern="1200" cap="none" spc="0" normalizeH="0" baseline="0" noProof="0" dirty="0" err="1">
                <a:ln>
                  <a:noFill/>
                </a:ln>
                <a:solidFill>
                  <a:srgbClr val="2842A2"/>
                </a:solidFill>
                <a:effectLst/>
                <a:uLnTx/>
                <a:uFillTx/>
                <a:latin typeface="Arial"/>
                <a:ea typeface="Arial"/>
                <a:cs typeface="Arial"/>
                <a:sym typeface="Arial"/>
              </a:rPr>
              <a:t>wil</a:t>
            </a:r>
            <a:r>
              <a:rPr lang="en-US" sz="3500" b="1" dirty="0">
                <a:solidFill>
                  <a:srgbClr val="2842A2"/>
                </a:solidFill>
                <a:latin typeface="Arial"/>
                <a:ea typeface="Arial"/>
                <a:cs typeface="Arial"/>
                <a:sym typeface="Arial"/>
              </a:rPr>
              <a:t>l you answer?</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723599" y="2812299"/>
            <a:ext cx="9559686" cy="3970318"/>
          </a:xfrm>
          <a:prstGeom prst="rect">
            <a:avLst/>
          </a:prstGeom>
          <a:solidFill>
            <a:schemeClr val="accent3">
              <a:lumMod val="20000"/>
              <a:lumOff val="80000"/>
            </a:schemeClr>
          </a:solidFill>
        </p:spPr>
        <p:txBody>
          <a:bodyPr wrap="square" rtlCol="0">
            <a:spAutoFit/>
          </a:bodyPr>
          <a:lstStyle/>
          <a:p>
            <a:pPr>
              <a:defRPr/>
            </a:pPr>
            <a:r>
              <a:rPr lang="en-AU" altLang="en-US" sz="4400" b="1" dirty="0">
                <a:solidFill>
                  <a:schemeClr val="accent2"/>
                </a:solidFill>
              </a:rPr>
              <a:t>Investigate how people </a:t>
            </a:r>
            <a:br>
              <a:rPr lang="en-AU" altLang="en-US" sz="4400" b="1" dirty="0">
                <a:solidFill>
                  <a:schemeClr val="accent2"/>
                </a:solidFill>
              </a:rPr>
            </a:br>
            <a:r>
              <a:rPr lang="en-AU" altLang="en-US" sz="4400" b="1" dirty="0">
                <a:solidFill>
                  <a:schemeClr val="accent2"/>
                </a:solidFill>
              </a:rPr>
              <a:t>explore, experience and engage with a destination</a:t>
            </a:r>
          </a:p>
          <a:p>
            <a:pPr marL="214313" indent="-214313">
              <a:buFont typeface="Arial" panose="020B0604020202020204" pitchFamily="34" charset="0"/>
              <a:buChar char="•"/>
              <a:defRPr/>
            </a:pPr>
            <a:endParaRPr lang="en-US" sz="2400" b="1" dirty="0">
              <a:solidFill>
                <a:schemeClr val="tx2"/>
              </a:solidFill>
              <a:latin typeface="+mj-lt"/>
            </a:endParaRPr>
          </a:p>
          <a:p>
            <a:pPr marL="214313" indent="-214313">
              <a:buFont typeface="Arial" panose="020B0604020202020204" pitchFamily="34" charset="0"/>
              <a:buChar char="•"/>
              <a:defRPr/>
            </a:pPr>
            <a:r>
              <a:rPr lang="en-US" sz="2400" b="1" dirty="0" err="1">
                <a:solidFill>
                  <a:schemeClr val="tx2"/>
                </a:solidFill>
                <a:latin typeface="+mj-lt"/>
              </a:rPr>
              <a:t>Analyse</a:t>
            </a:r>
            <a:r>
              <a:rPr lang="en-US" sz="2400" b="1" dirty="0">
                <a:solidFill>
                  <a:schemeClr val="tx2"/>
                </a:solidFill>
                <a:latin typeface="+mj-lt"/>
              </a:rPr>
              <a:t> Big Data by aggregating real-time data :</a:t>
            </a:r>
          </a:p>
          <a:p>
            <a:pPr marL="557213" lvl="1" indent="-214313">
              <a:buFont typeface="Arial" panose="020B0604020202020204" pitchFamily="34" charset="0"/>
              <a:buChar char="•"/>
              <a:defRPr/>
            </a:pPr>
            <a:r>
              <a:rPr lang="en-US" sz="2400" b="1" dirty="0">
                <a:solidFill>
                  <a:schemeClr val="tx2"/>
                </a:solidFill>
                <a:latin typeface="+mj-lt"/>
              </a:rPr>
              <a:t>By business type (restaurant, hotel, retail, attraction, etc.)</a:t>
            </a:r>
          </a:p>
          <a:p>
            <a:pPr marL="557213" lvl="1" indent="-214313">
              <a:buFont typeface="Arial" panose="020B0604020202020204" pitchFamily="34" charset="0"/>
              <a:buChar char="•"/>
              <a:defRPr/>
            </a:pPr>
            <a:r>
              <a:rPr lang="en-US" sz="2400" b="1" dirty="0">
                <a:solidFill>
                  <a:schemeClr val="tx2"/>
                </a:solidFill>
                <a:latin typeface="+mj-lt"/>
              </a:rPr>
              <a:t>By neighborhood (Downtown, The Pearl, Hawthorne, Alberta, etc.)</a:t>
            </a:r>
          </a:p>
          <a:p>
            <a:pPr marL="557213" lvl="1" indent="-214313">
              <a:buFont typeface="Arial" panose="020B0604020202020204" pitchFamily="34" charset="0"/>
              <a:buChar char="•"/>
              <a:defRPr/>
            </a:pPr>
            <a:r>
              <a:rPr lang="en-US" sz="2400" b="1" dirty="0">
                <a:solidFill>
                  <a:schemeClr val="tx2"/>
                </a:solidFill>
                <a:latin typeface="+mj-lt"/>
              </a:rPr>
              <a:t>By event (meetings, events, conventions, festivals, Dining Month, etc.)</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11395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576100" y="306307"/>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Business skills: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use data to improve business processes</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21805" y="1310017"/>
            <a:ext cx="9559686" cy="769441"/>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Gadugi" panose="020B0502040204020203" pitchFamily="34" charset="0"/>
                <a:ea typeface="Gadugi" panose="020B0502040204020203" pitchFamily="34" charset="0"/>
                <a:cs typeface="+mn-cs"/>
              </a:rPr>
              <a:t>ASK THE RIGHT QUESTION</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Θέση περιεχομένου 3">
            <a:extLst>
              <a:ext uri="{FF2B5EF4-FFF2-40B4-BE49-F238E27FC236}">
                <a16:creationId xmlns:a16="http://schemas.microsoft.com/office/drawing/2014/main" id="{AA69EDFE-3E00-975C-3D93-36C969205F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0733" y="2413168"/>
            <a:ext cx="7498869" cy="4444832"/>
          </a:xfrm>
        </p:spPr>
      </p:pic>
      <p:sp>
        <p:nvSpPr>
          <p:cNvPr id="6" name="TextBox 5">
            <a:extLst>
              <a:ext uri="{FF2B5EF4-FFF2-40B4-BE49-F238E27FC236}">
                <a16:creationId xmlns:a16="http://schemas.microsoft.com/office/drawing/2014/main" id="{082B8A11-3DDA-09C6-D4E8-882B9F76BFA7}"/>
              </a:ext>
            </a:extLst>
          </p:cNvPr>
          <p:cNvSpPr txBox="1"/>
          <p:nvPr/>
        </p:nvSpPr>
        <p:spPr>
          <a:xfrm>
            <a:off x="279255" y="3241220"/>
            <a:ext cx="3453846" cy="240065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latin typeface="Gadugi" panose="020B0502040204020203" pitchFamily="34" charset="0"/>
                <a:ea typeface="Gadugi" panose="020B0502040204020203" pitchFamily="34" charset="0"/>
              </a:rPr>
              <a:t>Typology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latin typeface="Gadugi" panose="020B0502040204020203" pitchFamily="34" charset="0"/>
                <a:ea typeface="Gadugi" panose="020B0502040204020203" pitchFamily="34" charset="0"/>
              </a:rPr>
              <a:t>business questions based on social media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latin typeface="Gadugi" panose="020B0502040204020203" pitchFamily="34" charset="0"/>
                <a:ea typeface="Gadugi" panose="020B0502040204020203" pitchFamily="34" charset="0"/>
              </a:rPr>
              <a:t>analytics</a:t>
            </a:r>
          </a:p>
        </p:txBody>
      </p:sp>
    </p:spTree>
    <p:extLst>
      <p:ext uri="{BB962C8B-B14F-4D97-AF65-F5344CB8AC3E}">
        <p14:creationId xmlns:p14="http://schemas.microsoft.com/office/powerpoint/2010/main" val="2239832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1933FD-1485-5D2C-E142-7EF127FC6C8D}"/>
              </a:ext>
            </a:extLst>
          </p:cNvPr>
          <p:cNvSpPr>
            <a:spLocks noGrp="1"/>
          </p:cNvSpPr>
          <p:nvPr>
            <p:ph type="title"/>
          </p:nvPr>
        </p:nvSpPr>
        <p:spPr/>
        <p:txBody>
          <a:bodyPr>
            <a:normAutofit/>
          </a:bodyPr>
          <a:lstStyle/>
          <a:p>
            <a:r>
              <a:rPr lang="en-US" b="1" dirty="0"/>
              <a:t>Big Data Skill: Data analytics &amp; Data Science</a:t>
            </a:r>
            <a:endParaRPr lang="el-GR" b="1" dirty="0"/>
          </a:p>
        </p:txBody>
      </p:sp>
      <p:sp>
        <p:nvSpPr>
          <p:cNvPr id="3" name="Θέση περιεχομένου 2">
            <a:extLst>
              <a:ext uri="{FF2B5EF4-FFF2-40B4-BE49-F238E27FC236}">
                <a16:creationId xmlns:a16="http://schemas.microsoft.com/office/drawing/2014/main" id="{00249530-5D79-F8EF-EB49-2BD61072B249}"/>
              </a:ext>
            </a:extLst>
          </p:cNvPr>
          <p:cNvSpPr>
            <a:spLocks noGrp="1"/>
          </p:cNvSpPr>
          <p:nvPr>
            <p:ph idx="1"/>
          </p:nvPr>
        </p:nvSpPr>
        <p:spPr/>
        <p:txBody>
          <a:bodyPr>
            <a:normAutofit lnSpcReduction="10000"/>
          </a:bodyPr>
          <a:lstStyle/>
          <a:p>
            <a:pPr marL="0" indent="0" algn="ctr">
              <a:buNone/>
            </a:pPr>
            <a:r>
              <a:rPr lang="en-US" sz="4000" b="1" dirty="0"/>
              <a:t>Decide on types of data analytics </a:t>
            </a:r>
          </a:p>
          <a:p>
            <a:pPr marL="0" indent="0" algn="ctr">
              <a:buNone/>
            </a:pPr>
            <a:r>
              <a:rPr lang="en-US" sz="4000" b="1" dirty="0"/>
              <a:t>because they determine </a:t>
            </a:r>
          </a:p>
          <a:p>
            <a:pPr marL="0" indent="0" algn="ctr">
              <a:buNone/>
            </a:pPr>
            <a:r>
              <a:rPr lang="en-US" sz="4000" b="1" dirty="0"/>
              <a:t>what type of business questions you answer</a:t>
            </a:r>
          </a:p>
          <a:p>
            <a:pPr marL="0" indent="0" algn="ctr">
              <a:buNone/>
            </a:pPr>
            <a:endParaRPr lang="en-US" sz="4000" b="1" dirty="0"/>
          </a:p>
          <a:p>
            <a:pPr algn="l">
              <a:buFont typeface="Arial" panose="020B0604020202020204" pitchFamily="34" charset="0"/>
              <a:buChar char="•"/>
            </a:pPr>
            <a:r>
              <a:rPr lang="en-US" sz="2800" b="0" i="0" u="none" strike="noStrike" dirty="0">
                <a:solidFill>
                  <a:srgbClr val="A41034"/>
                </a:solidFill>
                <a:effectLst/>
                <a:latin typeface="Trade Gothic W01 Bold 2"/>
                <a:hlinkClick r:id="rId2"/>
              </a:rPr>
              <a:t>Descriptive</a:t>
            </a:r>
            <a:r>
              <a:rPr lang="en-US" sz="2800" b="0" i="0" dirty="0">
                <a:solidFill>
                  <a:srgbClr val="181818"/>
                </a:solidFill>
                <a:effectLst/>
                <a:latin typeface="Trade Gothic W01 Roman"/>
              </a:rPr>
              <a:t>, “What happened?”</a:t>
            </a:r>
          </a:p>
          <a:p>
            <a:pPr algn="l">
              <a:buFont typeface="Arial" panose="020B0604020202020204" pitchFamily="34" charset="0"/>
              <a:buChar char="•"/>
            </a:pPr>
            <a:r>
              <a:rPr lang="en-US" sz="2800" b="0" i="0" u="none" strike="noStrike" dirty="0">
                <a:solidFill>
                  <a:srgbClr val="A41034"/>
                </a:solidFill>
                <a:effectLst/>
                <a:latin typeface="Trade Gothic W01 Bold 2"/>
                <a:hlinkClick r:id="rId3"/>
              </a:rPr>
              <a:t>Diagnostic</a:t>
            </a:r>
            <a:r>
              <a:rPr lang="en-US" sz="2800" b="0" i="0" dirty="0">
                <a:solidFill>
                  <a:srgbClr val="181818"/>
                </a:solidFill>
                <a:effectLst/>
                <a:latin typeface="Trade Gothic W01 Roman"/>
              </a:rPr>
              <a:t>, “Why did this happen?”</a:t>
            </a:r>
          </a:p>
          <a:p>
            <a:pPr algn="l">
              <a:buFont typeface="Arial" panose="020B0604020202020204" pitchFamily="34" charset="0"/>
              <a:buChar char="•"/>
            </a:pPr>
            <a:r>
              <a:rPr lang="en-US" sz="2800" b="0" i="0" u="none" strike="noStrike" dirty="0">
                <a:solidFill>
                  <a:srgbClr val="A41034"/>
                </a:solidFill>
                <a:effectLst/>
                <a:latin typeface="Trade Gothic W01 Bold 2"/>
                <a:hlinkClick r:id="rId4"/>
              </a:rPr>
              <a:t>Predictive</a:t>
            </a:r>
            <a:r>
              <a:rPr lang="en-US" sz="2800" b="0" i="0" dirty="0">
                <a:solidFill>
                  <a:srgbClr val="181818"/>
                </a:solidFill>
                <a:effectLst/>
                <a:latin typeface="Trade Gothic W01 Roman"/>
              </a:rPr>
              <a:t>, “What might happen in the future?”</a:t>
            </a:r>
          </a:p>
          <a:p>
            <a:pPr algn="l">
              <a:buFont typeface="Arial" panose="020B0604020202020204" pitchFamily="34" charset="0"/>
              <a:buChar char="•"/>
            </a:pPr>
            <a:r>
              <a:rPr lang="en-US" sz="2800" b="0" i="0" u="sng" dirty="0">
                <a:solidFill>
                  <a:schemeClr val="accent5">
                    <a:lumMod val="75000"/>
                  </a:schemeClr>
                </a:solidFill>
                <a:effectLst/>
                <a:latin typeface="Trade Gothic W01 Bold 2"/>
              </a:rPr>
              <a:t>Prescriptive</a:t>
            </a:r>
            <a:r>
              <a:rPr lang="en-US" sz="2800" b="0" i="0" u="sng" dirty="0">
                <a:solidFill>
                  <a:schemeClr val="accent5">
                    <a:lumMod val="75000"/>
                  </a:schemeClr>
                </a:solidFill>
                <a:effectLst/>
                <a:latin typeface="Trade Gothic W01 Roman"/>
              </a:rPr>
              <a:t>, </a:t>
            </a:r>
            <a:r>
              <a:rPr lang="en-US" sz="2800" b="0" i="0" dirty="0">
                <a:solidFill>
                  <a:srgbClr val="181818"/>
                </a:solidFill>
                <a:effectLst/>
                <a:latin typeface="Trade Gothic W01 Roman"/>
              </a:rPr>
              <a:t>“What should we do next?”</a:t>
            </a:r>
          </a:p>
          <a:p>
            <a:pPr marL="0" indent="0" algn="ctr">
              <a:buNone/>
            </a:pPr>
            <a:endParaRPr lang="el-GR" sz="4000" b="1" dirty="0"/>
          </a:p>
        </p:txBody>
      </p:sp>
    </p:spTree>
    <p:extLst>
      <p:ext uri="{BB962C8B-B14F-4D97-AF65-F5344CB8AC3E}">
        <p14:creationId xmlns:p14="http://schemas.microsoft.com/office/powerpoint/2010/main" val="2578322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E92FCC9E-1625-BCDA-F7B5-EF3ACB19033D}"/>
              </a:ext>
            </a:extLst>
          </p:cNvPr>
          <p:cNvSpPr>
            <a:spLocks noGrp="1" noChangeArrowheads="1"/>
          </p:cNvSpPr>
          <p:nvPr>
            <p:ph type="title"/>
          </p:nvPr>
        </p:nvSpPr>
        <p:spPr/>
        <p:txBody>
          <a:bodyPr/>
          <a:lstStyle/>
          <a:p>
            <a:pPr eaLnBrk="1" hangingPunct="1"/>
            <a:endParaRPr lang="en-AU" altLang="el-GR"/>
          </a:p>
        </p:txBody>
      </p:sp>
      <p:pic>
        <p:nvPicPr>
          <p:cNvPr id="41987" name="Content Placeholder 3">
            <a:extLst>
              <a:ext uri="{FF2B5EF4-FFF2-40B4-BE49-F238E27FC236}">
                <a16:creationId xmlns:a16="http://schemas.microsoft.com/office/drawing/2014/main" id="{5681DCE0-CF9A-45F9-E107-ABA6560791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16050" y="-315913"/>
            <a:ext cx="9251950" cy="734536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phones3.png">
            <a:extLst>
              <a:ext uri="{FF2B5EF4-FFF2-40B4-BE49-F238E27FC236}">
                <a16:creationId xmlns:a16="http://schemas.microsoft.com/office/drawing/2014/main" id="{816F5B20-30E4-3A63-0D8A-F2A417AB7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17" y="998762"/>
            <a:ext cx="11090246" cy="50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DBF00D45-4D1F-6C57-EB83-96D677B79893}"/>
              </a:ext>
            </a:extLst>
          </p:cNvPr>
          <p:cNvSpPr>
            <a:spLocks noGrp="1" noChangeArrowheads="1"/>
          </p:cNvSpPr>
          <p:nvPr>
            <p:ph type="title"/>
          </p:nvPr>
        </p:nvSpPr>
        <p:spPr/>
        <p:txBody>
          <a:bodyPr/>
          <a:lstStyle/>
          <a:p>
            <a:pPr eaLnBrk="1" hangingPunct="1"/>
            <a:r>
              <a:rPr lang="en-AU" altLang="el-GR"/>
              <a:t>https://tasmania.tourismtracer.com/paths-through-state</a:t>
            </a:r>
          </a:p>
        </p:txBody>
      </p:sp>
      <p:pic>
        <p:nvPicPr>
          <p:cNvPr id="45059" name="Content Placeholder 5">
            <a:extLst>
              <a:ext uri="{FF2B5EF4-FFF2-40B4-BE49-F238E27FC236}">
                <a16:creationId xmlns:a16="http://schemas.microsoft.com/office/drawing/2014/main" id="{1E797CDE-5CFB-9C40-0F91-BB65F9591E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9" y="1989138"/>
            <a:ext cx="8569325" cy="4868862"/>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43EA269B-A14F-70B2-19D7-2E6C42609489}"/>
              </a:ext>
            </a:extLst>
          </p:cNvPr>
          <p:cNvSpPr>
            <a:spLocks noGrp="1" noChangeArrowheads="1"/>
          </p:cNvSpPr>
          <p:nvPr>
            <p:ph type="title"/>
          </p:nvPr>
        </p:nvSpPr>
        <p:spPr/>
        <p:txBody>
          <a:bodyPr/>
          <a:lstStyle/>
          <a:p>
            <a:r>
              <a:rPr lang="en-US" altLang="en-US">
                <a:latin typeface="Avenir Black"/>
                <a:ea typeface="Avenir Black"/>
                <a:cs typeface="Avenir Black"/>
              </a:rPr>
              <a:t>What does location tracking show?</a:t>
            </a:r>
          </a:p>
        </p:txBody>
      </p:sp>
      <p:sp>
        <p:nvSpPr>
          <p:cNvPr id="3" name="Content Placeholder 2">
            <a:extLst>
              <a:ext uri="{FF2B5EF4-FFF2-40B4-BE49-F238E27FC236}">
                <a16:creationId xmlns:a16="http://schemas.microsoft.com/office/drawing/2014/main" id="{334C8CA6-FD05-BF6F-4B6F-294618DDB7FD}"/>
              </a:ext>
            </a:extLst>
          </p:cNvPr>
          <p:cNvSpPr>
            <a:spLocks noGrp="1"/>
          </p:cNvSpPr>
          <p:nvPr>
            <p:ph idx="1"/>
          </p:nvPr>
        </p:nvSpPr>
        <p:spPr>
          <a:xfrm>
            <a:off x="1221473" y="2141641"/>
            <a:ext cx="4341813" cy="3262312"/>
          </a:xfrm>
        </p:spPr>
        <p:txBody>
          <a:bodyPr>
            <a:normAutofit fontScale="70000" lnSpcReduction="20000"/>
          </a:bodyPr>
          <a:lstStyle/>
          <a:p>
            <a:pPr>
              <a:defRPr/>
            </a:pPr>
            <a:r>
              <a:rPr lang="en-US" dirty="0">
                <a:latin typeface="Avenir Light"/>
                <a:cs typeface="Avenir Light"/>
              </a:rPr>
              <a:t>Where tourists go and which attractions or businesses they interact with.</a:t>
            </a:r>
          </a:p>
          <a:p>
            <a:pPr>
              <a:defRPr/>
            </a:pPr>
            <a:endParaRPr lang="en-US" dirty="0">
              <a:latin typeface="Avenir Light"/>
              <a:cs typeface="Avenir Light"/>
            </a:endParaRPr>
          </a:p>
          <a:p>
            <a:pPr>
              <a:defRPr/>
            </a:pPr>
            <a:r>
              <a:rPr lang="en-US" dirty="0">
                <a:latin typeface="Avenir Light"/>
                <a:cs typeface="Avenir Light"/>
              </a:rPr>
              <a:t>How long visitors stop in a location. </a:t>
            </a:r>
            <a:br>
              <a:rPr lang="en-US" dirty="0">
                <a:latin typeface="Avenir Light"/>
                <a:cs typeface="Avenir Light"/>
              </a:rPr>
            </a:br>
            <a:endParaRPr lang="en-US" dirty="0">
              <a:latin typeface="Avenir Light"/>
              <a:cs typeface="Avenir Light"/>
            </a:endParaRPr>
          </a:p>
          <a:p>
            <a:pPr>
              <a:defRPr/>
            </a:pPr>
            <a:r>
              <a:rPr lang="en-US" dirty="0">
                <a:latin typeface="Avenir Light"/>
                <a:cs typeface="Avenir Light"/>
              </a:rPr>
              <a:t>How fast they travel.</a:t>
            </a:r>
          </a:p>
          <a:p>
            <a:pPr>
              <a:defRPr/>
            </a:pPr>
            <a:endParaRPr lang="en-US" dirty="0">
              <a:latin typeface="Avenir Light"/>
              <a:cs typeface="Avenir Light"/>
            </a:endParaRPr>
          </a:p>
          <a:p>
            <a:pPr>
              <a:defRPr/>
            </a:pPr>
            <a:r>
              <a:rPr lang="en-US" dirty="0">
                <a:latin typeface="Avenir Light"/>
                <a:cs typeface="Avenir Light"/>
              </a:rPr>
              <a:t>Which order do tourists do things in.</a:t>
            </a:r>
          </a:p>
        </p:txBody>
      </p:sp>
      <p:sp>
        <p:nvSpPr>
          <p:cNvPr id="46084" name="Title 1">
            <a:extLst>
              <a:ext uri="{FF2B5EF4-FFF2-40B4-BE49-F238E27FC236}">
                <a16:creationId xmlns:a16="http://schemas.microsoft.com/office/drawing/2014/main" id="{E376AABD-3636-55EC-8827-A29476DDBCC8}"/>
              </a:ext>
            </a:extLst>
          </p:cNvPr>
          <p:cNvSpPr txBox="1">
            <a:spLocks noChangeArrowheads="1"/>
          </p:cNvSpPr>
          <p:nvPr/>
        </p:nvSpPr>
        <p:spPr bwMode="auto">
          <a:xfrm>
            <a:off x="3671888" y="2125664"/>
            <a:ext cx="4495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2400">
                <a:solidFill>
                  <a:schemeClr val="bg1"/>
                </a:solidFill>
                <a:latin typeface="Times New Roman" panose="02020603050405020304" pitchFamily="18" charset="0"/>
                <a:ea typeface="Microsoft YaHei" panose="020B0503020204020204" pitchFamily="34" charset="-122"/>
              </a:defRPr>
            </a:lvl1pPr>
            <a:lvl2pPr>
              <a:defRPr sz="2400">
                <a:solidFill>
                  <a:schemeClr val="bg1"/>
                </a:solidFill>
                <a:latin typeface="Times New Roman" panose="02020603050405020304" pitchFamily="18" charset="0"/>
                <a:ea typeface="Microsoft YaHei" panose="020B0503020204020204" pitchFamily="34" charset="-122"/>
              </a:defRPr>
            </a:lvl2pPr>
            <a:lvl3pPr>
              <a:defRPr sz="2400">
                <a:solidFill>
                  <a:schemeClr val="bg1"/>
                </a:solidFill>
                <a:latin typeface="Times New Roman" panose="02020603050405020304" pitchFamily="18" charset="0"/>
                <a:ea typeface="Microsoft YaHei" panose="020B0503020204020204" pitchFamily="34" charset="-122"/>
              </a:defRPr>
            </a:lvl3pPr>
            <a:lvl4pPr>
              <a:defRPr sz="2400">
                <a:solidFill>
                  <a:schemeClr val="bg1"/>
                </a:solidFill>
                <a:latin typeface="Times New Roman" panose="02020603050405020304" pitchFamily="18" charset="0"/>
                <a:ea typeface="Microsoft YaHei" panose="020B0503020204020204" pitchFamily="34" charset="-122"/>
              </a:defRPr>
            </a:lvl4pPr>
            <a:lvl5pPr>
              <a:defRPr sz="2400">
                <a:solidFill>
                  <a:schemeClr val="bg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9pPr>
          </a:lstStyle>
          <a:p>
            <a:pPr algn="ctr">
              <a:lnSpc>
                <a:spcPct val="90000"/>
              </a:lnSpc>
            </a:pPr>
            <a:endParaRPr lang="en-AU" altLang="en-US" sz="3000">
              <a:solidFill>
                <a:srgbClr val="072536"/>
              </a:solidFill>
            </a:endParaRPr>
          </a:p>
        </p:txBody>
      </p:sp>
      <p:pic>
        <p:nvPicPr>
          <p:cNvPr id="46085" name="Picture 3" descr="Screen Shot 2019-09-21 at 11.30.58 am.png">
            <a:extLst>
              <a:ext uri="{FF2B5EF4-FFF2-40B4-BE49-F238E27FC236}">
                <a16:creationId xmlns:a16="http://schemas.microsoft.com/office/drawing/2014/main" id="{591FD483-7391-8667-BEB1-9A709F0CF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26" y="2190751"/>
            <a:ext cx="29638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EBC39E12-B73A-84C8-B7E6-FF0425549917}"/>
              </a:ext>
            </a:extLst>
          </p:cNvPr>
          <p:cNvSpPr>
            <a:spLocks noGrp="1" noChangeArrowheads="1"/>
          </p:cNvSpPr>
          <p:nvPr>
            <p:ph type="title"/>
          </p:nvPr>
        </p:nvSpPr>
        <p:spPr/>
        <p:txBody>
          <a:bodyPr/>
          <a:lstStyle/>
          <a:p>
            <a:pPr eaLnBrk="1" hangingPunct="1"/>
            <a:endParaRPr lang="en-AU" altLang="el-GR"/>
          </a:p>
        </p:txBody>
      </p:sp>
      <p:pic>
        <p:nvPicPr>
          <p:cNvPr id="48131" name="Content Placeholder 3">
            <a:extLst>
              <a:ext uri="{FF2B5EF4-FFF2-40B4-BE49-F238E27FC236}">
                <a16:creationId xmlns:a16="http://schemas.microsoft.com/office/drawing/2014/main" id="{FDABEAED-3B0C-1FA9-4743-4821AB5B8A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503" y="0"/>
            <a:ext cx="12138869" cy="710088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Content Placeholder 11" descr="TT-All-Slide .png">
            <a:extLst>
              <a:ext uri="{FF2B5EF4-FFF2-40B4-BE49-F238E27FC236}">
                <a16:creationId xmlns:a16="http://schemas.microsoft.com/office/drawing/2014/main" id="{625214FC-030E-9F41-B798-C0774BAAF9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7995" r="-17995"/>
          <a:stretch>
            <a:fillRect/>
          </a:stretch>
        </p:blipFill>
        <p:spPr>
          <a:xfrm>
            <a:off x="1282001" y="1585519"/>
            <a:ext cx="9461500" cy="4966283"/>
          </a:xfrm>
        </p:spPr>
      </p:pic>
      <p:sp>
        <p:nvSpPr>
          <p:cNvPr id="49155" name="Title 1">
            <a:extLst>
              <a:ext uri="{FF2B5EF4-FFF2-40B4-BE49-F238E27FC236}">
                <a16:creationId xmlns:a16="http://schemas.microsoft.com/office/drawing/2014/main" id="{79F186FC-6771-48CF-213D-CCDEA3DD3EB3}"/>
              </a:ext>
            </a:extLst>
          </p:cNvPr>
          <p:cNvSpPr>
            <a:spLocks noGrp="1" noChangeArrowheads="1"/>
          </p:cNvSpPr>
          <p:nvPr>
            <p:ph type="title"/>
          </p:nvPr>
        </p:nvSpPr>
        <p:spPr>
          <a:xfrm>
            <a:off x="2152650" y="306198"/>
            <a:ext cx="7886700" cy="993775"/>
          </a:xfrm>
        </p:spPr>
        <p:txBody>
          <a:bodyPr/>
          <a:lstStyle/>
          <a:p>
            <a:r>
              <a:rPr lang="en-AU" altLang="en-US" dirty="0">
                <a:latin typeface="Tw Cen MT" panose="020B0602020104020603" pitchFamily="34" charset="0"/>
              </a:rPr>
              <a:t>8 distinctive itineraries…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Google Shape;489;p52">
            <a:extLst>
              <a:ext uri="{FF2B5EF4-FFF2-40B4-BE49-F238E27FC236}">
                <a16:creationId xmlns:a16="http://schemas.microsoft.com/office/drawing/2014/main" id="{2B5E84A3-9992-46FE-B659-BF73A22D7462}"/>
              </a:ext>
            </a:extLst>
          </p:cNvPr>
          <p:cNvSpPr txBox="1">
            <a:spLocks noGrp="1"/>
          </p:cNvSpPr>
          <p:nvPr>
            <p:ph type="sldNum" idx="12"/>
          </p:nvPr>
        </p:nvSpPr>
        <p:spPr>
          <a:xfrm>
            <a:off x="9984296" y="6492240"/>
            <a:ext cx="1764792" cy="13716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atin typeface="Gadugi" panose="020B0502040204020203" pitchFamily="34" charset="0"/>
                <a:ea typeface="Gadugi" panose="020B0502040204020203" pitchFamily="34" charset="0"/>
              </a:rPr>
              <a:t>3</a:t>
            </a:fld>
            <a:endParaRPr>
              <a:latin typeface="Gadugi" panose="020B0502040204020203" pitchFamily="34" charset="0"/>
              <a:ea typeface="Gadugi" panose="020B0502040204020203" pitchFamily="34" charset="0"/>
            </a:endParaRPr>
          </a:p>
        </p:txBody>
      </p:sp>
      <p:sp>
        <p:nvSpPr>
          <p:cNvPr id="56" name="Rectangle 55">
            <a:extLst>
              <a:ext uri="{FF2B5EF4-FFF2-40B4-BE49-F238E27FC236}">
                <a16:creationId xmlns:a16="http://schemas.microsoft.com/office/drawing/2014/main" id="{64ED1FC3-849F-7F00-E214-52EE4EB8618C}"/>
              </a:ext>
            </a:extLst>
          </p:cNvPr>
          <p:cNvSpPr/>
          <p:nvPr/>
        </p:nvSpPr>
        <p:spPr>
          <a:xfrm>
            <a:off x="5650" y="4784324"/>
            <a:ext cx="12186349" cy="207367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90;p52">
            <a:extLst>
              <a:ext uri="{FF2B5EF4-FFF2-40B4-BE49-F238E27FC236}">
                <a16:creationId xmlns:a16="http://schemas.microsoft.com/office/drawing/2014/main" id="{6B91CE66-2001-4ED1-B259-8F3DA031AE00}"/>
              </a:ext>
            </a:extLst>
          </p:cNvPr>
          <p:cNvSpPr txBox="1"/>
          <p:nvPr/>
        </p:nvSpPr>
        <p:spPr>
          <a:xfrm>
            <a:off x="417114" y="407235"/>
            <a:ext cx="11306175" cy="541632"/>
          </a:xfrm>
          <a:prstGeom prst="rect">
            <a:avLst/>
          </a:prstGeom>
          <a:noFill/>
          <a:ln>
            <a:noFill/>
          </a:ln>
        </p:spPr>
        <p:txBody>
          <a:bodyPr spcFirstLastPara="1" wrap="square" lIns="0" tIns="0" rIns="0" bIns="0" anchor="t" anchorCtr="0">
            <a:noAutofit/>
          </a:bodyPr>
          <a:lstStyle/>
          <a:p>
            <a:pPr>
              <a:lnSpc>
                <a:spcPct val="85000"/>
              </a:lnSpc>
            </a:pPr>
            <a:r>
              <a:rPr lang="en-US" sz="3500" b="1" i="1">
                <a:solidFill>
                  <a:srgbClr val="2842A2"/>
                </a:solidFill>
                <a:latin typeface="Arial"/>
                <a:ea typeface="Arial"/>
                <a:cs typeface="Arial"/>
                <a:sym typeface="Arial"/>
              </a:rPr>
              <a:t>T</a:t>
            </a:r>
            <a:r>
              <a:rPr lang="en-US" sz="3500" b="1" i="1" u="none" strike="noStrike" cap="none">
                <a:solidFill>
                  <a:srgbClr val="2842A2"/>
                </a:solidFill>
                <a:latin typeface="Arial"/>
                <a:ea typeface="Arial"/>
                <a:cs typeface="Arial"/>
                <a:sym typeface="Arial"/>
              </a:rPr>
              <a:t>he Smart Tourism Destinations </a:t>
            </a:r>
            <a:r>
              <a:rPr lang="en-US" sz="3500" b="1" i="1">
                <a:solidFill>
                  <a:srgbClr val="2842A2"/>
                </a:solidFill>
                <a:latin typeface="Arial"/>
                <a:ea typeface="Arial"/>
                <a:cs typeface="Arial"/>
                <a:sym typeface="Arial"/>
              </a:rPr>
              <a:t>project</a:t>
            </a:r>
            <a:endParaRPr lang="en-US" sz="3500" b="1" i="1" u="none" strike="noStrike" cap="none">
              <a:solidFill>
                <a:srgbClr val="2842A2"/>
              </a:solidFill>
              <a:latin typeface="Arial"/>
              <a:ea typeface="Arial"/>
              <a:cs typeface="Arial"/>
              <a:sym typeface="Arial"/>
            </a:endParaRPr>
          </a:p>
        </p:txBody>
      </p:sp>
      <p:grpSp>
        <p:nvGrpSpPr>
          <p:cNvPr id="102" name="Group 101">
            <a:extLst>
              <a:ext uri="{FF2B5EF4-FFF2-40B4-BE49-F238E27FC236}">
                <a16:creationId xmlns:a16="http://schemas.microsoft.com/office/drawing/2014/main" id="{A0C0D4D8-7029-41A8-9BA7-FA3E45E7393A}"/>
              </a:ext>
            </a:extLst>
          </p:cNvPr>
          <p:cNvGrpSpPr/>
          <p:nvPr/>
        </p:nvGrpSpPr>
        <p:grpSpPr>
          <a:xfrm>
            <a:off x="6944297" y="874800"/>
            <a:ext cx="5451809" cy="5541805"/>
            <a:chOff x="6505905" y="1513419"/>
            <a:chExt cx="4804468" cy="4666247"/>
          </a:xfrm>
        </p:grpSpPr>
        <p:grpSp>
          <p:nvGrpSpPr>
            <p:cNvPr id="4" name="Group 3">
              <a:extLst>
                <a:ext uri="{FF2B5EF4-FFF2-40B4-BE49-F238E27FC236}">
                  <a16:creationId xmlns:a16="http://schemas.microsoft.com/office/drawing/2014/main" id="{37861BFA-78DB-4D04-B7CF-9111E4C8D9F9}"/>
                </a:ext>
              </a:extLst>
            </p:cNvPr>
            <p:cNvGrpSpPr/>
            <p:nvPr/>
          </p:nvGrpSpPr>
          <p:grpSpPr>
            <a:xfrm>
              <a:off x="6505905" y="1707994"/>
              <a:ext cx="4804468" cy="4471672"/>
              <a:chOff x="6918821" y="1497175"/>
              <a:chExt cx="4804468" cy="4471672"/>
            </a:xfrm>
          </p:grpSpPr>
          <p:sp>
            <p:nvSpPr>
              <p:cNvPr id="8" name="United Kingdom" descr="© INSCALE GmbH, 05.05.2010&#10;http://www.presentationload.com/">
                <a:extLst>
                  <a:ext uri="{FF2B5EF4-FFF2-40B4-BE49-F238E27FC236}">
                    <a16:creationId xmlns:a16="http://schemas.microsoft.com/office/drawing/2014/main" id="{A297DB49-07DF-4CEA-BDA0-4A2A19C90551}"/>
                  </a:ext>
                </a:extLst>
              </p:cNvPr>
              <p:cNvSpPr>
                <a:spLocks noEditPoints="1"/>
              </p:cNvSpPr>
              <p:nvPr/>
            </p:nvSpPr>
            <p:spPr bwMode="gray">
              <a:xfrm>
                <a:off x="7270555" y="2504697"/>
                <a:ext cx="870546" cy="1272987"/>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9" name="Ukraine" descr="© INSCALE GmbH, 05.05.2010&#10;http://www.presentationload.com/">
                <a:extLst>
                  <a:ext uri="{FF2B5EF4-FFF2-40B4-BE49-F238E27FC236}">
                    <a16:creationId xmlns:a16="http://schemas.microsoft.com/office/drawing/2014/main" id="{C278EE29-AAAF-4EF9-80B5-A40E537CB6E9}"/>
                  </a:ext>
                </a:extLst>
              </p:cNvPr>
              <p:cNvSpPr>
                <a:spLocks/>
              </p:cNvSpPr>
              <p:nvPr/>
            </p:nvSpPr>
            <p:spPr bwMode="gray">
              <a:xfrm>
                <a:off x="10041012" y="3488094"/>
                <a:ext cx="1682277" cy="965295"/>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0" name="Switzerland" descr="© INSCALE GmbH, 05.05.2010&#10;http://www.presentationload.com/">
                <a:extLst>
                  <a:ext uri="{FF2B5EF4-FFF2-40B4-BE49-F238E27FC236}">
                    <a16:creationId xmlns:a16="http://schemas.microsoft.com/office/drawing/2014/main" id="{C741BA33-BEA1-44F2-A01C-C038357C61DF}"/>
                  </a:ext>
                </a:extLst>
              </p:cNvPr>
              <p:cNvSpPr>
                <a:spLocks/>
              </p:cNvSpPr>
              <p:nvPr/>
            </p:nvSpPr>
            <p:spPr bwMode="gray">
              <a:xfrm>
                <a:off x="8517555" y="4025037"/>
                <a:ext cx="435276" cy="247360"/>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1" name="Sweden" descr="© INSCALE GmbH, 05.05.2010&#10;http://www.presentationload.com/">
                <a:extLst>
                  <a:ext uri="{FF2B5EF4-FFF2-40B4-BE49-F238E27FC236}">
                    <a16:creationId xmlns:a16="http://schemas.microsoft.com/office/drawing/2014/main" id="{902DB9A7-B882-46A5-8651-3388C10F4C35}"/>
                  </a:ext>
                </a:extLst>
              </p:cNvPr>
              <p:cNvSpPr>
                <a:spLocks noEditPoints="1"/>
              </p:cNvSpPr>
              <p:nvPr/>
            </p:nvSpPr>
            <p:spPr bwMode="gray">
              <a:xfrm>
                <a:off x="9011653" y="1599737"/>
                <a:ext cx="1041132" cy="1526373"/>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2" name="Spain" descr="© INSCALE GmbH, 05.05.2010&#10;http://www.presentationload.com/">
                <a:extLst>
                  <a:ext uri="{FF2B5EF4-FFF2-40B4-BE49-F238E27FC236}">
                    <a16:creationId xmlns:a16="http://schemas.microsoft.com/office/drawing/2014/main" id="{928E6863-46D4-4DE8-9BC8-787E900EE076}"/>
                  </a:ext>
                </a:extLst>
              </p:cNvPr>
              <p:cNvSpPr>
                <a:spLocks noEditPoints="1"/>
              </p:cNvSpPr>
              <p:nvPr/>
            </p:nvSpPr>
            <p:spPr bwMode="gray">
              <a:xfrm>
                <a:off x="7017623" y="4525786"/>
                <a:ext cx="1317586" cy="953229"/>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3" name="Slovenia" descr="© INSCALE GmbH, 05.05.2010&#10;http://www.presentationload.com/">
                <a:extLst>
                  <a:ext uri="{FF2B5EF4-FFF2-40B4-BE49-F238E27FC236}">
                    <a16:creationId xmlns:a16="http://schemas.microsoft.com/office/drawing/2014/main" id="{509CA9FF-D8E0-402B-940F-693A5402EE39}"/>
                  </a:ext>
                </a:extLst>
              </p:cNvPr>
              <p:cNvSpPr>
                <a:spLocks/>
              </p:cNvSpPr>
              <p:nvPr/>
            </p:nvSpPr>
            <p:spPr bwMode="gray">
              <a:xfrm>
                <a:off x="9211636" y="4133631"/>
                <a:ext cx="317633" cy="187028"/>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4" name="Slovakia" descr="© INSCALE GmbH, 05.05.2010&#10;http://www.presentationload.com/">
                <a:extLst>
                  <a:ext uri="{FF2B5EF4-FFF2-40B4-BE49-F238E27FC236}">
                    <a16:creationId xmlns:a16="http://schemas.microsoft.com/office/drawing/2014/main" id="{A5C07A81-B221-4BEF-BD40-B28ABF13F5C5}"/>
                  </a:ext>
                </a:extLst>
              </p:cNvPr>
              <p:cNvSpPr>
                <a:spLocks/>
              </p:cNvSpPr>
              <p:nvPr/>
            </p:nvSpPr>
            <p:spPr bwMode="gray">
              <a:xfrm>
                <a:off x="9535151" y="3819910"/>
                <a:ext cx="535274" cy="223225"/>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5" name="Serbia" descr="© INSCALE GmbH, 05.05.2010&#10;http://www.presentationload.com/">
                <a:extLst>
                  <a:ext uri="{FF2B5EF4-FFF2-40B4-BE49-F238E27FC236}">
                    <a16:creationId xmlns:a16="http://schemas.microsoft.com/office/drawing/2014/main" id="{2E3EE98E-B260-4E27-823F-F90ADA8C1884}"/>
                  </a:ext>
                </a:extLst>
              </p:cNvPr>
              <p:cNvSpPr>
                <a:spLocks/>
              </p:cNvSpPr>
              <p:nvPr/>
            </p:nvSpPr>
            <p:spPr bwMode="gray">
              <a:xfrm>
                <a:off x="9741028" y="4230160"/>
                <a:ext cx="411746" cy="463024"/>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6" name="Romania" descr="© INSCALE GmbH, 05.05.2010&#10;http://www.presentationload.com/">
                <a:extLst>
                  <a:ext uri="{FF2B5EF4-FFF2-40B4-BE49-F238E27FC236}">
                    <a16:creationId xmlns:a16="http://schemas.microsoft.com/office/drawing/2014/main" id="{BC1C7DEE-6582-4214-B139-EC40D5FA5536}"/>
                  </a:ext>
                </a:extLst>
              </p:cNvPr>
              <p:cNvSpPr>
                <a:spLocks/>
              </p:cNvSpPr>
              <p:nvPr/>
            </p:nvSpPr>
            <p:spPr bwMode="gray">
              <a:xfrm>
                <a:off x="9870436" y="3976777"/>
                <a:ext cx="923489" cy="567107"/>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7" name="Portugal" descr="© INSCALE GmbH, 05.05.2010&#10;http://www.presentationload.com/">
                <a:extLst>
                  <a:ext uri="{FF2B5EF4-FFF2-40B4-BE49-F238E27FC236}">
                    <a16:creationId xmlns:a16="http://schemas.microsoft.com/office/drawing/2014/main" id="{B3594DF2-BA77-40E8-9C2B-FA2D985A0251}"/>
                  </a:ext>
                </a:extLst>
              </p:cNvPr>
              <p:cNvSpPr>
                <a:spLocks/>
              </p:cNvSpPr>
              <p:nvPr/>
            </p:nvSpPr>
            <p:spPr bwMode="gray">
              <a:xfrm>
                <a:off x="6964689" y="4730906"/>
                <a:ext cx="341163" cy="633479"/>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18" name="Poland" descr="© INSCALE GmbH, 05.05.2010&#10;http://www.presentationload.com/">
                <a:extLst>
                  <a:ext uri="{FF2B5EF4-FFF2-40B4-BE49-F238E27FC236}">
                    <a16:creationId xmlns:a16="http://schemas.microsoft.com/office/drawing/2014/main" id="{586A56AE-557A-40D2-B9EA-C85720F90F33}"/>
                  </a:ext>
                </a:extLst>
              </p:cNvPr>
              <p:cNvSpPr>
                <a:spLocks/>
              </p:cNvSpPr>
              <p:nvPr/>
            </p:nvSpPr>
            <p:spPr bwMode="gray">
              <a:xfrm>
                <a:off x="9276343" y="3192471"/>
                <a:ext cx="941135" cy="693807"/>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0" name="Netherlands" descr="© INSCALE GmbH, 05.05.2010&#10;http://www.presentationload.com/">
                <a:extLst>
                  <a:ext uri="{FF2B5EF4-FFF2-40B4-BE49-F238E27FC236}">
                    <a16:creationId xmlns:a16="http://schemas.microsoft.com/office/drawing/2014/main" id="{5DB84CA2-0FC9-49F0-B69E-8E9318E3290B}"/>
                  </a:ext>
                </a:extLst>
              </p:cNvPr>
              <p:cNvSpPr>
                <a:spLocks/>
              </p:cNvSpPr>
              <p:nvPr/>
            </p:nvSpPr>
            <p:spPr bwMode="gray">
              <a:xfrm>
                <a:off x="8246981" y="3355368"/>
                <a:ext cx="405864" cy="32578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1" name="Montenegro" descr="© INSCALE GmbH, 05.05.2010&#10;http://www.presentationload.com/">
                <a:extLst>
                  <a:ext uri="{FF2B5EF4-FFF2-40B4-BE49-F238E27FC236}">
                    <a16:creationId xmlns:a16="http://schemas.microsoft.com/office/drawing/2014/main" id="{AFBBCAFE-8A00-4AD5-BF06-8FF889EF98DF}"/>
                  </a:ext>
                </a:extLst>
              </p:cNvPr>
              <p:cNvSpPr>
                <a:spLocks/>
              </p:cNvSpPr>
              <p:nvPr/>
            </p:nvSpPr>
            <p:spPr bwMode="gray">
              <a:xfrm>
                <a:off x="9711616" y="4543885"/>
                <a:ext cx="170580" cy="211160"/>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2" name="Moldova" descr="© INSCALE GmbH, 05.05.2010&#10;http://www.presentationload.com/">
                <a:extLst>
                  <a:ext uri="{FF2B5EF4-FFF2-40B4-BE49-F238E27FC236}">
                    <a16:creationId xmlns:a16="http://schemas.microsoft.com/office/drawing/2014/main" id="{7444B1D9-FD1E-4A66-B6E0-95F563006CED}"/>
                  </a:ext>
                </a:extLst>
              </p:cNvPr>
              <p:cNvSpPr>
                <a:spLocks/>
              </p:cNvSpPr>
              <p:nvPr/>
            </p:nvSpPr>
            <p:spPr bwMode="gray">
              <a:xfrm>
                <a:off x="10470404" y="3952636"/>
                <a:ext cx="323518" cy="368017"/>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3" name="Macedonia" descr="© INSCALE GmbH, 05.05.2010&#10;http://www.presentationload.com/">
                <a:extLst>
                  <a:ext uri="{FF2B5EF4-FFF2-40B4-BE49-F238E27FC236}">
                    <a16:creationId xmlns:a16="http://schemas.microsoft.com/office/drawing/2014/main" id="{3E312243-B13A-48C4-B259-20E17DB93B1B}"/>
                  </a:ext>
                </a:extLst>
              </p:cNvPr>
              <p:cNvSpPr>
                <a:spLocks/>
              </p:cNvSpPr>
              <p:nvPr/>
            </p:nvSpPr>
            <p:spPr bwMode="gray">
              <a:xfrm>
                <a:off x="9923369" y="4688676"/>
                <a:ext cx="247047" cy="199094"/>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4" name="Luxembourg" descr="© INSCALE GmbH, 05.05.2010&#10;http://www.presentationload.com/">
                <a:extLst>
                  <a:ext uri="{FF2B5EF4-FFF2-40B4-BE49-F238E27FC236}">
                    <a16:creationId xmlns:a16="http://schemas.microsoft.com/office/drawing/2014/main" id="{A203CE05-2C1D-4965-A0F1-D199B14A6DE5}"/>
                  </a:ext>
                </a:extLst>
              </p:cNvPr>
              <p:cNvSpPr>
                <a:spLocks/>
              </p:cNvSpPr>
              <p:nvPr/>
            </p:nvSpPr>
            <p:spPr bwMode="gray">
              <a:xfrm>
                <a:off x="8494028" y="3753549"/>
                <a:ext cx="76467" cy="66368"/>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5" name="Lithuania" descr="© INSCALE GmbH, 05.05.2010&#10;http://www.presentationload.com/">
                <a:extLst>
                  <a:ext uri="{FF2B5EF4-FFF2-40B4-BE49-F238E27FC236}">
                    <a16:creationId xmlns:a16="http://schemas.microsoft.com/office/drawing/2014/main" id="{C077B7B8-8D60-4F03-9D6B-173140F364CB}"/>
                  </a:ext>
                </a:extLst>
              </p:cNvPr>
              <p:cNvSpPr>
                <a:spLocks/>
              </p:cNvSpPr>
              <p:nvPr/>
            </p:nvSpPr>
            <p:spPr bwMode="gray">
              <a:xfrm>
                <a:off x="9882202" y="2999413"/>
                <a:ext cx="511743" cy="301656"/>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6" name="Liechtenstein" descr="© INSCALE GmbH, 05.05.2010&#10;http://www.presentationload.com/">
                <a:extLst>
                  <a:ext uri="{FF2B5EF4-FFF2-40B4-BE49-F238E27FC236}">
                    <a16:creationId xmlns:a16="http://schemas.microsoft.com/office/drawing/2014/main" id="{DD4AB050-FADD-4B3C-973E-9BF1ACCF4FFD}"/>
                  </a:ext>
                </a:extLst>
              </p:cNvPr>
              <p:cNvSpPr>
                <a:spLocks/>
              </p:cNvSpPr>
              <p:nvPr/>
            </p:nvSpPr>
            <p:spPr bwMode="gray">
              <a:xfrm>
                <a:off x="8835188" y="4091405"/>
                <a:ext cx="23527" cy="36197"/>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7" name="Latvia" descr="© INSCALE GmbH, 05.05.2010&#10;http://www.presentationload.com/">
                <a:extLst>
                  <a:ext uri="{FF2B5EF4-FFF2-40B4-BE49-F238E27FC236}">
                    <a16:creationId xmlns:a16="http://schemas.microsoft.com/office/drawing/2014/main" id="{6275C7CB-F4D5-483E-9E2A-8F784F69E62D}"/>
                  </a:ext>
                </a:extLst>
              </p:cNvPr>
              <p:cNvSpPr>
                <a:spLocks/>
              </p:cNvSpPr>
              <p:nvPr/>
            </p:nvSpPr>
            <p:spPr bwMode="gray">
              <a:xfrm>
                <a:off x="9870436" y="2812385"/>
                <a:ext cx="641147" cy="27752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8" name="Kosovo" descr="© INSCALE GmbH, 05.05.2010&#10;http://www.presentationload.com/">
                <a:extLst>
                  <a:ext uri="{FF2B5EF4-FFF2-40B4-BE49-F238E27FC236}">
                    <a16:creationId xmlns:a16="http://schemas.microsoft.com/office/drawing/2014/main" id="{67308AF5-709B-4C33-9881-D200EAEFB0C1}"/>
                  </a:ext>
                </a:extLst>
              </p:cNvPr>
              <p:cNvSpPr>
                <a:spLocks noEditPoints="1"/>
              </p:cNvSpPr>
              <p:nvPr/>
            </p:nvSpPr>
            <p:spPr bwMode="gray">
              <a:xfrm>
                <a:off x="9875606" y="4548694"/>
                <a:ext cx="193859" cy="200314"/>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29" name="Italy" descr="© INSCALE GmbH, 05.05.2010&#10;http://www.presentationload.com/">
                <a:extLst>
                  <a:ext uri="{FF2B5EF4-FFF2-40B4-BE49-F238E27FC236}">
                    <a16:creationId xmlns:a16="http://schemas.microsoft.com/office/drawing/2014/main" id="{045C41B8-4E14-4C54-9629-0C3886F3F169}"/>
                  </a:ext>
                </a:extLst>
              </p:cNvPr>
              <p:cNvSpPr>
                <a:spLocks noEditPoints="1"/>
              </p:cNvSpPr>
              <p:nvPr/>
            </p:nvSpPr>
            <p:spPr bwMode="gray">
              <a:xfrm>
                <a:off x="8564613" y="4115533"/>
                <a:ext cx="1170536" cy="1279013"/>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0" name="Ireland" descr="© INSCALE GmbH, 05.05.2010&#10;http://www.presentationload.com/">
                <a:extLst>
                  <a:ext uri="{FF2B5EF4-FFF2-40B4-BE49-F238E27FC236}">
                    <a16:creationId xmlns:a16="http://schemas.microsoft.com/office/drawing/2014/main" id="{EF35E347-CAB1-4126-8AA8-AAA137CAEB5D}"/>
                  </a:ext>
                </a:extLst>
              </p:cNvPr>
              <p:cNvSpPr>
                <a:spLocks/>
              </p:cNvSpPr>
              <p:nvPr/>
            </p:nvSpPr>
            <p:spPr bwMode="gray">
              <a:xfrm>
                <a:off x="7029386" y="3138175"/>
                <a:ext cx="423509" cy="458513"/>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1" name="Hungary" descr="© INSCALE GmbH, 05.05.2010&#10;http://www.presentationload.com/">
                <a:extLst>
                  <a:ext uri="{FF2B5EF4-FFF2-40B4-BE49-F238E27FC236}">
                    <a16:creationId xmlns:a16="http://schemas.microsoft.com/office/drawing/2014/main" id="{329FD696-ACCF-4EFA-84AB-CA440B2D7561}"/>
                  </a:ext>
                </a:extLst>
              </p:cNvPr>
              <p:cNvSpPr>
                <a:spLocks/>
              </p:cNvSpPr>
              <p:nvPr/>
            </p:nvSpPr>
            <p:spPr bwMode="gray">
              <a:xfrm>
                <a:off x="9482221" y="3940574"/>
                <a:ext cx="641147" cy="343889"/>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2" name="Greece" descr="© INSCALE GmbH, 05.05.2010&#10;http://www.presentationload.com/">
                <a:extLst>
                  <a:ext uri="{FF2B5EF4-FFF2-40B4-BE49-F238E27FC236}">
                    <a16:creationId xmlns:a16="http://schemas.microsoft.com/office/drawing/2014/main" id="{3915575C-3140-4671-9C48-29AA244E00A5}"/>
                  </a:ext>
                </a:extLst>
              </p:cNvPr>
              <p:cNvSpPr>
                <a:spLocks noEditPoints="1"/>
              </p:cNvSpPr>
              <p:nvPr/>
            </p:nvSpPr>
            <p:spPr bwMode="gray">
              <a:xfrm>
                <a:off x="9917487" y="4773139"/>
                <a:ext cx="799961" cy="85066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3" name="Germany" descr="© INSCALE GmbH, 05.05.2010&#10;http://www.presentationload.com/">
                <a:extLst>
                  <a:ext uri="{FF2B5EF4-FFF2-40B4-BE49-F238E27FC236}">
                    <a16:creationId xmlns:a16="http://schemas.microsoft.com/office/drawing/2014/main" id="{3CD8566E-9D26-4D31-8686-1363BCF683CB}"/>
                  </a:ext>
                </a:extLst>
              </p:cNvPr>
              <p:cNvSpPr>
                <a:spLocks/>
              </p:cNvSpPr>
              <p:nvPr/>
            </p:nvSpPr>
            <p:spPr bwMode="gray">
              <a:xfrm>
                <a:off x="8517555" y="3180405"/>
                <a:ext cx="847022" cy="910996"/>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4" name="France" descr="© INSCALE GmbH, 05.05.2010&#10;http://www.presentationload.com/">
                <a:extLst>
                  <a:ext uri="{FF2B5EF4-FFF2-40B4-BE49-F238E27FC236}">
                    <a16:creationId xmlns:a16="http://schemas.microsoft.com/office/drawing/2014/main" id="{29919851-FBDC-448E-89CA-9D6840BFE607}"/>
                  </a:ext>
                </a:extLst>
              </p:cNvPr>
              <p:cNvSpPr>
                <a:spLocks noEditPoints="1"/>
              </p:cNvSpPr>
              <p:nvPr/>
            </p:nvSpPr>
            <p:spPr bwMode="gray">
              <a:xfrm>
                <a:off x="7488190" y="3620820"/>
                <a:ext cx="1370529" cy="1212655"/>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5" name="Finland" descr="© INSCALE GmbH, 05.05.2010&#10;http://www.presentationload.com/">
                <a:extLst>
                  <a:ext uri="{FF2B5EF4-FFF2-40B4-BE49-F238E27FC236}">
                    <a16:creationId xmlns:a16="http://schemas.microsoft.com/office/drawing/2014/main" id="{3149A167-22D2-4365-A6EB-357D35464736}"/>
                  </a:ext>
                </a:extLst>
              </p:cNvPr>
              <p:cNvSpPr>
                <a:spLocks/>
              </p:cNvSpPr>
              <p:nvPr/>
            </p:nvSpPr>
            <p:spPr bwMode="gray">
              <a:xfrm>
                <a:off x="9735143" y="1497175"/>
                <a:ext cx="947020" cy="1104057"/>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6" name="Estonia" descr="© INSCALE GmbH, 05.05.2010&#10;http://www.presentationload.com/">
                <a:extLst>
                  <a:ext uri="{FF2B5EF4-FFF2-40B4-BE49-F238E27FC236}">
                    <a16:creationId xmlns:a16="http://schemas.microsoft.com/office/drawing/2014/main" id="{4F1230C7-BEA0-4842-99C2-AF816A505289}"/>
                  </a:ext>
                </a:extLst>
              </p:cNvPr>
              <p:cNvSpPr>
                <a:spLocks noEditPoints="1"/>
              </p:cNvSpPr>
              <p:nvPr/>
            </p:nvSpPr>
            <p:spPr bwMode="gray">
              <a:xfrm>
                <a:off x="9923369" y="2637433"/>
                <a:ext cx="523507" cy="241324"/>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7" name="Denmark" descr="© INSCALE GmbH, 05.05.2010&#10;http://www.presentationload.com/">
                <a:extLst>
                  <a:ext uri="{FF2B5EF4-FFF2-40B4-BE49-F238E27FC236}">
                    <a16:creationId xmlns:a16="http://schemas.microsoft.com/office/drawing/2014/main" id="{0C66755E-447A-45C4-A24C-C12030825D8D}"/>
                  </a:ext>
                </a:extLst>
              </p:cNvPr>
              <p:cNvSpPr>
                <a:spLocks noEditPoints="1"/>
              </p:cNvSpPr>
              <p:nvPr/>
            </p:nvSpPr>
            <p:spPr bwMode="gray">
              <a:xfrm>
                <a:off x="8723430" y="2866687"/>
                <a:ext cx="417631" cy="361981"/>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8" name="Czech Republic" descr="© INSCALE GmbH, 05.05.2010&#10;http://www.presentationload.com/">
                <a:extLst>
                  <a:ext uri="{FF2B5EF4-FFF2-40B4-BE49-F238E27FC236}">
                    <a16:creationId xmlns:a16="http://schemas.microsoft.com/office/drawing/2014/main" id="{2A6F07AF-BBD0-4B02-9360-05478C8C30E3}"/>
                  </a:ext>
                </a:extLst>
              </p:cNvPr>
              <p:cNvSpPr>
                <a:spLocks/>
              </p:cNvSpPr>
              <p:nvPr/>
            </p:nvSpPr>
            <p:spPr bwMode="gray">
              <a:xfrm>
                <a:off x="9093999" y="3644954"/>
                <a:ext cx="635262" cy="295623"/>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39" name="Croatia" descr="© INSCALE GmbH, 05.05.2010&#10;http://www.presentationload.com/">
                <a:extLst>
                  <a:ext uri="{FF2B5EF4-FFF2-40B4-BE49-F238E27FC236}">
                    <a16:creationId xmlns:a16="http://schemas.microsoft.com/office/drawing/2014/main" id="{445CC8E3-F7C1-497C-92ED-AA8334A2A93E}"/>
                  </a:ext>
                </a:extLst>
              </p:cNvPr>
              <p:cNvSpPr>
                <a:spLocks/>
              </p:cNvSpPr>
              <p:nvPr/>
            </p:nvSpPr>
            <p:spPr bwMode="gray">
              <a:xfrm>
                <a:off x="9246937" y="4193963"/>
                <a:ext cx="552916" cy="422312"/>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0" name="Bulgaria" descr="© INSCALE GmbH, 05.05.2010&#10;http://www.presentationload.com/">
                <a:extLst>
                  <a:ext uri="{FF2B5EF4-FFF2-40B4-BE49-F238E27FC236}">
                    <a16:creationId xmlns:a16="http://schemas.microsoft.com/office/drawing/2014/main" id="{4494D61C-2376-4EBD-AAA1-58AF66D050D7}"/>
                  </a:ext>
                </a:extLst>
              </p:cNvPr>
              <p:cNvSpPr>
                <a:spLocks/>
              </p:cNvSpPr>
              <p:nvPr/>
            </p:nvSpPr>
            <p:spPr bwMode="gray">
              <a:xfrm>
                <a:off x="10099834" y="4477520"/>
                <a:ext cx="594093" cy="34991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1" name="Bosnia and Herzegovina" descr="© INSCALE GmbH, 05.05.2010&#10;http://www.presentationload.com/">
                <a:extLst>
                  <a:ext uri="{FF2B5EF4-FFF2-40B4-BE49-F238E27FC236}">
                    <a16:creationId xmlns:a16="http://schemas.microsoft.com/office/drawing/2014/main" id="{A6151DD1-99F6-429D-A4E6-C683E8F98C17}"/>
                  </a:ext>
                </a:extLst>
              </p:cNvPr>
              <p:cNvSpPr>
                <a:spLocks/>
              </p:cNvSpPr>
              <p:nvPr/>
            </p:nvSpPr>
            <p:spPr bwMode="gray">
              <a:xfrm>
                <a:off x="9429281" y="4338758"/>
                <a:ext cx="399979" cy="361981"/>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2" name="Belgium" descr="© INSCALE GmbH, 05.05.2010&#10;http://www.presentationload.com/">
                <a:extLst>
                  <a:ext uri="{FF2B5EF4-FFF2-40B4-BE49-F238E27FC236}">
                    <a16:creationId xmlns:a16="http://schemas.microsoft.com/office/drawing/2014/main" id="{8F3FEACA-A334-4D46-B321-F5AD40AD15EC}"/>
                  </a:ext>
                </a:extLst>
              </p:cNvPr>
              <p:cNvSpPr>
                <a:spLocks/>
              </p:cNvSpPr>
              <p:nvPr/>
            </p:nvSpPr>
            <p:spPr bwMode="gray">
              <a:xfrm>
                <a:off x="8229335" y="3596691"/>
                <a:ext cx="335282" cy="235291"/>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3" name="Belarus" descr="© INSCALE GmbH, 05.05.2010&#10;http://www.presentationload.com/">
                <a:extLst>
                  <a:ext uri="{FF2B5EF4-FFF2-40B4-BE49-F238E27FC236}">
                    <a16:creationId xmlns:a16="http://schemas.microsoft.com/office/drawing/2014/main" id="{279C0128-36F2-4723-B734-09B707881C62}"/>
                  </a:ext>
                </a:extLst>
              </p:cNvPr>
              <p:cNvSpPr>
                <a:spLocks/>
              </p:cNvSpPr>
              <p:nvPr/>
            </p:nvSpPr>
            <p:spPr bwMode="gray">
              <a:xfrm>
                <a:off x="10105722" y="3035610"/>
                <a:ext cx="858785" cy="573143"/>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4" name="Austria" descr="© INSCALE GmbH, 05.05.2010&#10;http://www.presentationload.com/">
                <a:extLst>
                  <a:ext uri="{FF2B5EF4-FFF2-40B4-BE49-F238E27FC236}">
                    <a16:creationId xmlns:a16="http://schemas.microsoft.com/office/drawing/2014/main" id="{9601B7BA-1BFE-4244-BDEA-6DE4A14535A4}"/>
                  </a:ext>
                </a:extLst>
              </p:cNvPr>
              <p:cNvSpPr>
                <a:spLocks/>
              </p:cNvSpPr>
              <p:nvPr/>
            </p:nvSpPr>
            <p:spPr bwMode="gray">
              <a:xfrm>
                <a:off x="8858722" y="3886278"/>
                <a:ext cx="688202" cy="313718"/>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FFC0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5" name="Andorra" descr="© INSCALE GmbH, 05.05.2010&#10;http://www.presentationload.com/">
                <a:extLst>
                  <a:ext uri="{FF2B5EF4-FFF2-40B4-BE49-F238E27FC236}">
                    <a16:creationId xmlns:a16="http://schemas.microsoft.com/office/drawing/2014/main" id="{8971CDAE-72E5-4D43-A709-C6A31FA12E09}"/>
                  </a:ext>
                </a:extLst>
              </p:cNvPr>
              <p:cNvSpPr>
                <a:spLocks/>
              </p:cNvSpPr>
              <p:nvPr/>
            </p:nvSpPr>
            <p:spPr bwMode="gray">
              <a:xfrm>
                <a:off x="8058761" y="4664548"/>
                <a:ext cx="47058" cy="24131"/>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6" name="Albania" descr="© INSCALE GmbH, 05.05.2010&#10;http://www.presentationload.com/">
                <a:extLst>
                  <a:ext uri="{FF2B5EF4-FFF2-40B4-BE49-F238E27FC236}">
                    <a16:creationId xmlns:a16="http://schemas.microsoft.com/office/drawing/2014/main" id="{6191FBFB-9041-45F4-8039-F597A1740088}"/>
                  </a:ext>
                </a:extLst>
              </p:cNvPr>
              <p:cNvSpPr>
                <a:spLocks/>
              </p:cNvSpPr>
              <p:nvPr/>
            </p:nvSpPr>
            <p:spPr bwMode="gray">
              <a:xfrm>
                <a:off x="9770450" y="4664538"/>
                <a:ext cx="217638" cy="380086"/>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E7E6E6"/>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lt1"/>
                  </a:solidFill>
                </a:endParaRPr>
              </a:p>
            </p:txBody>
          </p:sp>
          <p:sp>
            <p:nvSpPr>
              <p:cNvPr id="47" name="Freeform 20">
                <a:extLst>
                  <a:ext uri="{FF2B5EF4-FFF2-40B4-BE49-F238E27FC236}">
                    <a16:creationId xmlns:a16="http://schemas.microsoft.com/office/drawing/2014/main" id="{BF35A809-EAF6-4986-843F-B80833D06E5E}"/>
                  </a:ext>
                </a:extLst>
              </p:cNvPr>
              <p:cNvSpPr>
                <a:spLocks/>
              </p:cNvSpPr>
              <p:nvPr/>
            </p:nvSpPr>
            <p:spPr bwMode="auto">
              <a:xfrm>
                <a:off x="11174706" y="5553958"/>
                <a:ext cx="231083" cy="181144"/>
              </a:xfrm>
              <a:custGeom>
                <a:avLst/>
                <a:gdLst/>
                <a:ahLst/>
                <a:cxnLst>
                  <a:cxn ang="0">
                    <a:pos x="54" y="3"/>
                  </a:cxn>
                  <a:cxn ang="0">
                    <a:pos x="26" y="13"/>
                  </a:cxn>
                  <a:cxn ang="0">
                    <a:pos x="14" y="19"/>
                  </a:cxn>
                  <a:cxn ang="0">
                    <a:pos x="4" y="22"/>
                  </a:cxn>
                  <a:cxn ang="0">
                    <a:pos x="5" y="31"/>
                  </a:cxn>
                  <a:cxn ang="0">
                    <a:pos x="14" y="36"/>
                  </a:cxn>
                  <a:cxn ang="0">
                    <a:pos x="21" y="36"/>
                  </a:cxn>
                  <a:cxn ang="0">
                    <a:pos x="35" y="28"/>
                  </a:cxn>
                  <a:cxn ang="0">
                    <a:pos x="45" y="21"/>
                  </a:cxn>
                  <a:cxn ang="0">
                    <a:pos x="51" y="9"/>
                  </a:cxn>
                  <a:cxn ang="0">
                    <a:pos x="54" y="3"/>
                  </a:cxn>
                </a:cxnLst>
                <a:rect l="0" t="0" r="r" b="b"/>
                <a:pathLst>
                  <a:path w="59" h="39">
                    <a:moveTo>
                      <a:pt x="54" y="3"/>
                    </a:moveTo>
                    <a:cubicBezTo>
                      <a:pt x="50" y="6"/>
                      <a:pt x="39" y="16"/>
                      <a:pt x="26" y="13"/>
                    </a:cubicBezTo>
                    <a:cubicBezTo>
                      <a:pt x="12" y="9"/>
                      <a:pt x="22" y="20"/>
                      <a:pt x="14" y="19"/>
                    </a:cubicBezTo>
                    <a:cubicBezTo>
                      <a:pt x="7" y="17"/>
                      <a:pt x="8" y="24"/>
                      <a:pt x="4" y="22"/>
                    </a:cubicBezTo>
                    <a:cubicBezTo>
                      <a:pt x="0" y="21"/>
                      <a:pt x="2" y="23"/>
                      <a:pt x="5" y="31"/>
                    </a:cubicBezTo>
                    <a:cubicBezTo>
                      <a:pt x="5" y="34"/>
                      <a:pt x="9" y="36"/>
                      <a:pt x="14" y="36"/>
                    </a:cubicBezTo>
                    <a:cubicBezTo>
                      <a:pt x="19" y="35"/>
                      <a:pt x="21" y="39"/>
                      <a:pt x="21" y="36"/>
                    </a:cubicBezTo>
                    <a:cubicBezTo>
                      <a:pt x="22" y="33"/>
                      <a:pt x="32" y="35"/>
                      <a:pt x="35" y="28"/>
                    </a:cubicBezTo>
                    <a:cubicBezTo>
                      <a:pt x="39" y="22"/>
                      <a:pt x="51" y="27"/>
                      <a:pt x="45" y="21"/>
                    </a:cubicBezTo>
                    <a:cubicBezTo>
                      <a:pt x="40" y="16"/>
                      <a:pt x="44" y="15"/>
                      <a:pt x="51" y="9"/>
                    </a:cubicBezTo>
                    <a:cubicBezTo>
                      <a:pt x="59" y="2"/>
                      <a:pt x="58" y="0"/>
                      <a:pt x="54" y="3"/>
                    </a:cubicBezTo>
                    <a:close/>
                  </a:path>
                </a:pathLst>
              </a:custGeom>
              <a:solidFill>
                <a:srgbClr val="FFC000"/>
              </a:solidFill>
              <a:ln w="3175" cap="rnd" cmpd="sng">
                <a:solidFill>
                  <a:schemeClr val="bg1">
                    <a:lumMod val="75000"/>
                  </a:schemeClr>
                </a:solidFill>
                <a:prstDash val="solid"/>
                <a:round/>
                <a:headEnd/>
                <a:tailEnd/>
              </a:ln>
            </p:spPr>
            <p:txBody>
              <a:bodyPr/>
              <a:lstStyle/>
              <a:p>
                <a:endParaRPr lang="en-GB"/>
              </a:p>
            </p:txBody>
          </p:sp>
          <p:sp>
            <p:nvSpPr>
              <p:cNvPr id="48" name="Oval 47">
                <a:extLst>
                  <a:ext uri="{FF2B5EF4-FFF2-40B4-BE49-F238E27FC236}">
                    <a16:creationId xmlns:a16="http://schemas.microsoft.com/office/drawing/2014/main" id="{2E94C035-7B29-4774-BA10-99A1CAE010A7}"/>
                  </a:ext>
                </a:extLst>
              </p:cNvPr>
              <p:cNvSpPr/>
              <p:nvPr/>
            </p:nvSpPr>
            <p:spPr bwMode="ltGray">
              <a:xfrm>
                <a:off x="9314056" y="5551567"/>
                <a:ext cx="180000" cy="180000"/>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800" err="1">
                  <a:solidFill>
                    <a:schemeClr val="bg1"/>
                  </a:solidFill>
                  <a:latin typeface="+mj-lt"/>
                </a:endParaRPr>
              </a:p>
            </p:txBody>
          </p:sp>
          <p:sp>
            <p:nvSpPr>
              <p:cNvPr id="49" name="Freeform 317">
                <a:extLst>
                  <a:ext uri="{FF2B5EF4-FFF2-40B4-BE49-F238E27FC236}">
                    <a16:creationId xmlns:a16="http://schemas.microsoft.com/office/drawing/2014/main" id="{A6B3F417-3A76-425C-8BAC-55190942FBAB}"/>
                  </a:ext>
                </a:extLst>
              </p:cNvPr>
              <p:cNvSpPr>
                <a:spLocks/>
              </p:cNvSpPr>
              <p:nvPr/>
            </p:nvSpPr>
            <p:spPr bwMode="auto">
              <a:xfrm>
                <a:off x="9364577" y="5628318"/>
                <a:ext cx="66089" cy="46262"/>
              </a:xfrm>
              <a:custGeom>
                <a:avLst/>
                <a:gdLst>
                  <a:gd name="T0" fmla="*/ 28 w 40"/>
                  <a:gd name="T1" fmla="*/ 2 h 28"/>
                  <a:gd name="T2" fmla="*/ 28 w 40"/>
                  <a:gd name="T3" fmla="*/ 2 h 28"/>
                  <a:gd name="T4" fmla="*/ 26 w 40"/>
                  <a:gd name="T5" fmla="*/ 0 h 28"/>
                  <a:gd name="T6" fmla="*/ 22 w 40"/>
                  <a:gd name="T7" fmla="*/ 0 h 28"/>
                  <a:gd name="T8" fmla="*/ 12 w 40"/>
                  <a:gd name="T9" fmla="*/ 4 h 28"/>
                  <a:gd name="T10" fmla="*/ 4 w 40"/>
                  <a:gd name="T11" fmla="*/ 12 h 28"/>
                  <a:gd name="T12" fmla="*/ 0 w 40"/>
                  <a:gd name="T13" fmla="*/ 14 h 28"/>
                  <a:gd name="T14" fmla="*/ 2 w 40"/>
                  <a:gd name="T15" fmla="*/ 18 h 28"/>
                  <a:gd name="T16" fmla="*/ 2 w 40"/>
                  <a:gd name="T17" fmla="*/ 18 h 28"/>
                  <a:gd name="T18" fmla="*/ 2 w 40"/>
                  <a:gd name="T19" fmla="*/ 20 h 28"/>
                  <a:gd name="T20" fmla="*/ 8 w 40"/>
                  <a:gd name="T21" fmla="*/ 18 h 28"/>
                  <a:gd name="T22" fmla="*/ 8 w 40"/>
                  <a:gd name="T23" fmla="*/ 18 h 28"/>
                  <a:gd name="T24" fmla="*/ 12 w 40"/>
                  <a:gd name="T25" fmla="*/ 18 h 28"/>
                  <a:gd name="T26" fmla="*/ 14 w 40"/>
                  <a:gd name="T27" fmla="*/ 20 h 28"/>
                  <a:gd name="T28" fmla="*/ 16 w 40"/>
                  <a:gd name="T29" fmla="*/ 24 h 28"/>
                  <a:gd name="T30" fmla="*/ 20 w 40"/>
                  <a:gd name="T31" fmla="*/ 28 h 28"/>
                  <a:gd name="T32" fmla="*/ 20 w 40"/>
                  <a:gd name="T33" fmla="*/ 28 h 28"/>
                  <a:gd name="T34" fmla="*/ 24 w 40"/>
                  <a:gd name="T35" fmla="*/ 28 h 28"/>
                  <a:gd name="T36" fmla="*/ 26 w 40"/>
                  <a:gd name="T37" fmla="*/ 28 h 28"/>
                  <a:gd name="T38" fmla="*/ 30 w 40"/>
                  <a:gd name="T39" fmla="*/ 24 h 28"/>
                  <a:gd name="T40" fmla="*/ 40 w 40"/>
                  <a:gd name="T41" fmla="*/ 10 h 28"/>
                  <a:gd name="T42" fmla="*/ 40 w 40"/>
                  <a:gd name="T43" fmla="*/ 10 h 28"/>
                  <a:gd name="T44" fmla="*/ 40 w 40"/>
                  <a:gd name="T45" fmla="*/ 6 h 28"/>
                  <a:gd name="T46" fmla="*/ 40 w 40"/>
                  <a:gd name="T47" fmla="*/ 6 h 28"/>
                  <a:gd name="T48" fmla="*/ 36 w 40"/>
                  <a:gd name="T49" fmla="*/ 6 h 28"/>
                  <a:gd name="T50" fmla="*/ 30 w 40"/>
                  <a:gd name="T51" fmla="*/ 6 h 28"/>
                  <a:gd name="T52" fmla="*/ 28 w 40"/>
                  <a:gd name="T53" fmla="*/ 6 h 28"/>
                  <a:gd name="T54" fmla="*/ 28 w 40"/>
                  <a:gd name="T55" fmla="*/ 2 h 28"/>
                  <a:gd name="T56" fmla="*/ 28 w 40"/>
                  <a:gd name="T5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28">
                    <a:moveTo>
                      <a:pt x="28" y="2"/>
                    </a:moveTo>
                    <a:lnTo>
                      <a:pt x="28" y="2"/>
                    </a:lnTo>
                    <a:lnTo>
                      <a:pt x="26" y="0"/>
                    </a:lnTo>
                    <a:lnTo>
                      <a:pt x="22" y="0"/>
                    </a:lnTo>
                    <a:lnTo>
                      <a:pt x="12" y="4"/>
                    </a:lnTo>
                    <a:lnTo>
                      <a:pt x="4" y="12"/>
                    </a:lnTo>
                    <a:lnTo>
                      <a:pt x="0" y="14"/>
                    </a:lnTo>
                    <a:lnTo>
                      <a:pt x="2" y="18"/>
                    </a:lnTo>
                    <a:lnTo>
                      <a:pt x="2" y="18"/>
                    </a:lnTo>
                    <a:lnTo>
                      <a:pt x="2" y="20"/>
                    </a:lnTo>
                    <a:lnTo>
                      <a:pt x="8" y="18"/>
                    </a:lnTo>
                    <a:lnTo>
                      <a:pt x="8" y="18"/>
                    </a:lnTo>
                    <a:lnTo>
                      <a:pt x="12" y="18"/>
                    </a:lnTo>
                    <a:lnTo>
                      <a:pt x="14" y="20"/>
                    </a:lnTo>
                    <a:lnTo>
                      <a:pt x="16" y="24"/>
                    </a:lnTo>
                    <a:lnTo>
                      <a:pt x="20" y="28"/>
                    </a:lnTo>
                    <a:lnTo>
                      <a:pt x="20" y="28"/>
                    </a:lnTo>
                    <a:lnTo>
                      <a:pt x="24" y="28"/>
                    </a:lnTo>
                    <a:lnTo>
                      <a:pt x="26" y="28"/>
                    </a:lnTo>
                    <a:lnTo>
                      <a:pt x="30" y="24"/>
                    </a:lnTo>
                    <a:lnTo>
                      <a:pt x="40" y="10"/>
                    </a:lnTo>
                    <a:lnTo>
                      <a:pt x="40" y="10"/>
                    </a:lnTo>
                    <a:lnTo>
                      <a:pt x="40" y="6"/>
                    </a:lnTo>
                    <a:lnTo>
                      <a:pt x="40" y="6"/>
                    </a:lnTo>
                    <a:lnTo>
                      <a:pt x="36" y="6"/>
                    </a:lnTo>
                    <a:lnTo>
                      <a:pt x="30" y="6"/>
                    </a:lnTo>
                    <a:lnTo>
                      <a:pt x="28" y="6"/>
                    </a:lnTo>
                    <a:lnTo>
                      <a:pt x="28" y="2"/>
                    </a:lnTo>
                    <a:lnTo>
                      <a:pt x="28" y="2"/>
                    </a:lnTo>
                    <a:close/>
                  </a:path>
                </a:pathLst>
              </a:custGeom>
              <a:solidFill>
                <a:srgbClr val="FFC000"/>
              </a:solidFill>
              <a:ln w="317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50" name="Graphic 49" descr="Marker with solid fill">
                <a:extLst>
                  <a:ext uri="{FF2B5EF4-FFF2-40B4-BE49-F238E27FC236}">
                    <a16:creationId xmlns:a16="http://schemas.microsoft.com/office/drawing/2014/main" id="{92CA4379-12F2-40EA-9F52-773642F729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4869" y="3537545"/>
                <a:ext cx="185846" cy="185846"/>
              </a:xfrm>
              <a:prstGeom prst="rect">
                <a:avLst/>
              </a:prstGeom>
            </p:spPr>
          </p:pic>
          <p:pic>
            <p:nvPicPr>
              <p:cNvPr id="51" name="Graphic 50" descr="Marker with solid fill">
                <a:extLst>
                  <a:ext uri="{FF2B5EF4-FFF2-40B4-BE49-F238E27FC236}">
                    <a16:creationId xmlns:a16="http://schemas.microsoft.com/office/drawing/2014/main" id="{534EE7EF-4876-4C0B-B575-4223DC9899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9746" y="4291671"/>
                <a:ext cx="185846" cy="185846"/>
              </a:xfrm>
              <a:prstGeom prst="rect">
                <a:avLst/>
              </a:prstGeom>
            </p:spPr>
          </p:pic>
          <p:pic>
            <p:nvPicPr>
              <p:cNvPr id="52" name="Graphic 51" descr="Marker with solid fill">
                <a:extLst>
                  <a:ext uri="{FF2B5EF4-FFF2-40B4-BE49-F238E27FC236}">
                    <a16:creationId xmlns:a16="http://schemas.microsoft.com/office/drawing/2014/main" id="{D32612C8-83AB-484F-8F17-EAD4197BA3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8756" y="4360458"/>
                <a:ext cx="185846" cy="185846"/>
              </a:xfrm>
              <a:prstGeom prst="rect">
                <a:avLst/>
              </a:prstGeom>
            </p:spPr>
          </p:pic>
          <p:pic>
            <p:nvPicPr>
              <p:cNvPr id="53" name="Graphic 52" descr="Marker with solid fill">
                <a:extLst>
                  <a:ext uri="{FF2B5EF4-FFF2-40B4-BE49-F238E27FC236}">
                    <a16:creationId xmlns:a16="http://schemas.microsoft.com/office/drawing/2014/main" id="{7CA06295-AB4F-4FD9-9F5D-C4344295F6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6050" y="4456373"/>
                <a:ext cx="185846" cy="185846"/>
              </a:xfrm>
              <a:prstGeom prst="rect">
                <a:avLst/>
              </a:prstGeom>
            </p:spPr>
          </p:pic>
          <p:pic>
            <p:nvPicPr>
              <p:cNvPr id="54" name="Graphic 53" descr="Marker with solid fill">
                <a:extLst>
                  <a:ext uri="{FF2B5EF4-FFF2-40B4-BE49-F238E27FC236}">
                    <a16:creationId xmlns:a16="http://schemas.microsoft.com/office/drawing/2014/main" id="{AAF55A4B-8332-4F1D-81DB-ECEF89426E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3014" y="4888953"/>
                <a:ext cx="185846" cy="185846"/>
              </a:xfrm>
              <a:prstGeom prst="rect">
                <a:avLst/>
              </a:prstGeom>
            </p:spPr>
          </p:pic>
          <p:pic>
            <p:nvPicPr>
              <p:cNvPr id="57" name="Graphic 56" descr="Marker with solid fill">
                <a:extLst>
                  <a:ext uri="{FF2B5EF4-FFF2-40B4-BE49-F238E27FC236}">
                    <a16:creationId xmlns:a16="http://schemas.microsoft.com/office/drawing/2014/main" id="{81EBB62C-1F50-48C6-BD61-78DC49832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9177" y="5195841"/>
                <a:ext cx="185846" cy="185846"/>
              </a:xfrm>
              <a:prstGeom prst="rect">
                <a:avLst/>
              </a:prstGeom>
            </p:spPr>
          </p:pic>
          <p:pic>
            <p:nvPicPr>
              <p:cNvPr id="58" name="Graphic 57" descr="Marker with solid fill">
                <a:extLst>
                  <a:ext uri="{FF2B5EF4-FFF2-40B4-BE49-F238E27FC236}">
                    <a16:creationId xmlns:a16="http://schemas.microsoft.com/office/drawing/2014/main" id="{337D3B2E-B0B0-4A66-96D2-766F1A163D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8973" y="4779729"/>
                <a:ext cx="185846" cy="185846"/>
              </a:xfrm>
              <a:prstGeom prst="rect">
                <a:avLst/>
              </a:prstGeom>
            </p:spPr>
          </p:pic>
          <p:pic>
            <p:nvPicPr>
              <p:cNvPr id="59" name="Graphic 58" descr="Marker with solid fill">
                <a:extLst>
                  <a:ext uri="{FF2B5EF4-FFF2-40B4-BE49-F238E27FC236}">
                    <a16:creationId xmlns:a16="http://schemas.microsoft.com/office/drawing/2014/main" id="{45EC1BBC-FDEB-4864-836D-99D9C4561A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3615" y="4816210"/>
                <a:ext cx="185846" cy="185846"/>
              </a:xfrm>
              <a:prstGeom prst="rect">
                <a:avLst/>
              </a:prstGeom>
            </p:spPr>
          </p:pic>
          <p:pic>
            <p:nvPicPr>
              <p:cNvPr id="60" name="Graphic 59" descr="Marker with solid fill">
                <a:extLst>
                  <a:ext uri="{FF2B5EF4-FFF2-40B4-BE49-F238E27FC236}">
                    <a16:creationId xmlns:a16="http://schemas.microsoft.com/office/drawing/2014/main" id="{C758CD5B-7240-4D16-A4CD-81D881D9C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7519" y="2394627"/>
                <a:ext cx="185846" cy="185846"/>
              </a:xfrm>
              <a:prstGeom prst="rect">
                <a:avLst/>
              </a:prstGeom>
            </p:spPr>
          </p:pic>
          <p:pic>
            <p:nvPicPr>
              <p:cNvPr id="61" name="Graphic 60" descr="Marker with solid fill">
                <a:extLst>
                  <a:ext uri="{FF2B5EF4-FFF2-40B4-BE49-F238E27FC236}">
                    <a16:creationId xmlns:a16="http://schemas.microsoft.com/office/drawing/2014/main" id="{EDCED73A-0533-4690-B566-798585DC85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2785" y="2590933"/>
                <a:ext cx="185846" cy="185846"/>
              </a:xfrm>
              <a:prstGeom prst="rect">
                <a:avLst/>
              </a:prstGeom>
            </p:spPr>
          </p:pic>
          <p:pic>
            <p:nvPicPr>
              <p:cNvPr id="62" name="Graphic 61" descr="Marker with solid fill">
                <a:extLst>
                  <a:ext uri="{FF2B5EF4-FFF2-40B4-BE49-F238E27FC236}">
                    <a16:creationId xmlns:a16="http://schemas.microsoft.com/office/drawing/2014/main" id="{D774D1B3-62DC-4378-913D-957EC0CE38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2199" y="2770918"/>
                <a:ext cx="185846" cy="185846"/>
              </a:xfrm>
              <a:prstGeom prst="rect">
                <a:avLst/>
              </a:prstGeom>
            </p:spPr>
          </p:pic>
          <p:pic>
            <p:nvPicPr>
              <p:cNvPr id="63" name="Graphic 62" descr="Marker with solid fill">
                <a:extLst>
                  <a:ext uri="{FF2B5EF4-FFF2-40B4-BE49-F238E27FC236}">
                    <a16:creationId xmlns:a16="http://schemas.microsoft.com/office/drawing/2014/main" id="{9D622D4F-A024-4A56-BEF6-C6990D3E95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1652" y="2834097"/>
                <a:ext cx="185846" cy="185846"/>
              </a:xfrm>
              <a:prstGeom prst="rect">
                <a:avLst/>
              </a:prstGeom>
            </p:spPr>
          </p:pic>
          <p:pic>
            <p:nvPicPr>
              <p:cNvPr id="64" name="Graphic 63" descr="Marker with solid fill">
                <a:extLst>
                  <a:ext uri="{FF2B5EF4-FFF2-40B4-BE49-F238E27FC236}">
                    <a16:creationId xmlns:a16="http://schemas.microsoft.com/office/drawing/2014/main" id="{2735AD7C-C4A0-4383-A054-6FC7C4E82C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3417" y="3838015"/>
                <a:ext cx="185846" cy="185846"/>
              </a:xfrm>
              <a:prstGeom prst="rect">
                <a:avLst/>
              </a:prstGeom>
            </p:spPr>
          </p:pic>
          <p:pic>
            <p:nvPicPr>
              <p:cNvPr id="65" name="Graphic 64" descr="Marker with solid fill">
                <a:extLst>
                  <a:ext uri="{FF2B5EF4-FFF2-40B4-BE49-F238E27FC236}">
                    <a16:creationId xmlns:a16="http://schemas.microsoft.com/office/drawing/2014/main" id="{8B16101C-ED34-48A4-B461-50AFC5654F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4695" y="4445541"/>
                <a:ext cx="185846" cy="185846"/>
              </a:xfrm>
              <a:prstGeom prst="rect">
                <a:avLst/>
              </a:prstGeom>
            </p:spPr>
          </p:pic>
          <p:pic>
            <p:nvPicPr>
              <p:cNvPr id="66" name="Graphic 65" descr="Marker with solid fill">
                <a:extLst>
                  <a:ext uri="{FF2B5EF4-FFF2-40B4-BE49-F238E27FC236}">
                    <a16:creationId xmlns:a16="http://schemas.microsoft.com/office/drawing/2014/main" id="{3797358D-EA15-4AA8-B657-A9F26F23AD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6038" y="4263593"/>
                <a:ext cx="185846" cy="185846"/>
              </a:xfrm>
              <a:prstGeom prst="rect">
                <a:avLst/>
              </a:prstGeom>
            </p:spPr>
          </p:pic>
          <p:pic>
            <p:nvPicPr>
              <p:cNvPr id="67" name="Graphic 66" descr="Marker with solid fill">
                <a:extLst>
                  <a:ext uri="{FF2B5EF4-FFF2-40B4-BE49-F238E27FC236}">
                    <a16:creationId xmlns:a16="http://schemas.microsoft.com/office/drawing/2014/main" id="{719CE5DD-06D4-4C7F-8668-9C82731B2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6531" y="4053318"/>
                <a:ext cx="185846" cy="185846"/>
              </a:xfrm>
              <a:prstGeom prst="rect">
                <a:avLst/>
              </a:prstGeom>
            </p:spPr>
          </p:pic>
          <p:pic>
            <p:nvPicPr>
              <p:cNvPr id="68" name="Graphic 67" descr="Marker with solid fill">
                <a:extLst>
                  <a:ext uri="{FF2B5EF4-FFF2-40B4-BE49-F238E27FC236}">
                    <a16:creationId xmlns:a16="http://schemas.microsoft.com/office/drawing/2014/main" id="{686FD2B2-087C-44EA-97B3-B45A948CA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6925" y="2666914"/>
                <a:ext cx="185846" cy="185846"/>
              </a:xfrm>
              <a:prstGeom prst="rect">
                <a:avLst/>
              </a:prstGeom>
            </p:spPr>
          </p:pic>
          <p:pic>
            <p:nvPicPr>
              <p:cNvPr id="69" name="Graphic 68" descr="Marker with solid fill">
                <a:extLst>
                  <a:ext uri="{FF2B5EF4-FFF2-40B4-BE49-F238E27FC236}">
                    <a16:creationId xmlns:a16="http://schemas.microsoft.com/office/drawing/2014/main" id="{FDA91770-A976-4B66-AF31-5BF376ACD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9486" y="1881626"/>
                <a:ext cx="185846" cy="185846"/>
              </a:xfrm>
              <a:prstGeom prst="rect">
                <a:avLst/>
              </a:prstGeom>
            </p:spPr>
          </p:pic>
          <p:pic>
            <p:nvPicPr>
              <p:cNvPr id="70" name="Graphic 69" descr="Marker with solid fill">
                <a:extLst>
                  <a:ext uri="{FF2B5EF4-FFF2-40B4-BE49-F238E27FC236}">
                    <a16:creationId xmlns:a16="http://schemas.microsoft.com/office/drawing/2014/main" id="{1EF05BC8-1A6A-4706-AB9D-5049E5C657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2027" y="3800312"/>
                <a:ext cx="185846" cy="185846"/>
              </a:xfrm>
              <a:prstGeom prst="rect">
                <a:avLst/>
              </a:prstGeom>
            </p:spPr>
          </p:pic>
          <p:pic>
            <p:nvPicPr>
              <p:cNvPr id="71" name="Graphic 70" descr="Marker with solid fill">
                <a:extLst>
                  <a:ext uri="{FF2B5EF4-FFF2-40B4-BE49-F238E27FC236}">
                    <a16:creationId xmlns:a16="http://schemas.microsoft.com/office/drawing/2014/main" id="{EA9A1867-87A7-427E-8139-7A0ABB5429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8764" y="3697677"/>
                <a:ext cx="185846" cy="185846"/>
              </a:xfrm>
              <a:prstGeom prst="rect">
                <a:avLst/>
              </a:prstGeom>
            </p:spPr>
          </p:pic>
          <p:pic>
            <p:nvPicPr>
              <p:cNvPr id="72" name="Graphic 71" descr="Marker with solid fill">
                <a:extLst>
                  <a:ext uri="{FF2B5EF4-FFF2-40B4-BE49-F238E27FC236}">
                    <a16:creationId xmlns:a16="http://schemas.microsoft.com/office/drawing/2014/main" id="{9A09833B-D04B-452B-B5DF-192E58361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8707" y="5493002"/>
                <a:ext cx="185846" cy="185846"/>
              </a:xfrm>
              <a:prstGeom prst="rect">
                <a:avLst/>
              </a:prstGeom>
            </p:spPr>
          </p:pic>
          <p:pic>
            <p:nvPicPr>
              <p:cNvPr id="73" name="Graphic 72" descr="Marker with solid fill">
                <a:extLst>
                  <a:ext uri="{FF2B5EF4-FFF2-40B4-BE49-F238E27FC236}">
                    <a16:creationId xmlns:a16="http://schemas.microsoft.com/office/drawing/2014/main" id="{B07D7191-0863-4F4D-BF40-016EFF8708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15830" y="5530884"/>
                <a:ext cx="185846" cy="185846"/>
              </a:xfrm>
              <a:prstGeom prst="rect">
                <a:avLst/>
              </a:prstGeom>
            </p:spPr>
          </p:pic>
          <p:pic>
            <p:nvPicPr>
              <p:cNvPr id="74" name="Graphic 73" descr="Marker with solid fill">
                <a:extLst>
                  <a:ext uri="{FF2B5EF4-FFF2-40B4-BE49-F238E27FC236}">
                    <a16:creationId xmlns:a16="http://schemas.microsoft.com/office/drawing/2014/main" id="{228ADC1E-EF91-4D54-B40D-025A56253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5788" y="4896055"/>
                <a:ext cx="185846" cy="185846"/>
              </a:xfrm>
              <a:prstGeom prst="rect">
                <a:avLst/>
              </a:prstGeom>
            </p:spPr>
          </p:pic>
          <p:pic>
            <p:nvPicPr>
              <p:cNvPr id="75" name="Graphic 74" descr="Marker with solid fill">
                <a:extLst>
                  <a:ext uri="{FF2B5EF4-FFF2-40B4-BE49-F238E27FC236}">
                    <a16:creationId xmlns:a16="http://schemas.microsoft.com/office/drawing/2014/main" id="{F9A0BC8B-36EC-4347-B753-8E9E4A26A3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9972" y="3224096"/>
                <a:ext cx="185846" cy="185846"/>
              </a:xfrm>
              <a:prstGeom prst="rect">
                <a:avLst/>
              </a:prstGeom>
            </p:spPr>
          </p:pic>
          <p:pic>
            <p:nvPicPr>
              <p:cNvPr id="76" name="Graphic 75" descr="Marker with solid fill">
                <a:extLst>
                  <a:ext uri="{FF2B5EF4-FFF2-40B4-BE49-F238E27FC236}">
                    <a16:creationId xmlns:a16="http://schemas.microsoft.com/office/drawing/2014/main" id="{49058D51-013A-4DCB-968D-08AFD68753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1143" y="3589130"/>
                <a:ext cx="185846" cy="185846"/>
              </a:xfrm>
              <a:prstGeom prst="rect">
                <a:avLst/>
              </a:prstGeom>
            </p:spPr>
          </p:pic>
          <p:pic>
            <p:nvPicPr>
              <p:cNvPr id="77" name="Graphic 76" descr="Marker with solid fill">
                <a:extLst>
                  <a:ext uri="{FF2B5EF4-FFF2-40B4-BE49-F238E27FC236}">
                    <a16:creationId xmlns:a16="http://schemas.microsoft.com/office/drawing/2014/main" id="{4D754973-8D10-4E6E-B926-A821E4486D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3121" y="4168454"/>
                <a:ext cx="185846" cy="185846"/>
              </a:xfrm>
              <a:prstGeom prst="rect">
                <a:avLst/>
              </a:prstGeom>
            </p:spPr>
          </p:pic>
          <p:pic>
            <p:nvPicPr>
              <p:cNvPr id="78" name="Graphic 77" descr="Marker with solid fill">
                <a:extLst>
                  <a:ext uri="{FF2B5EF4-FFF2-40B4-BE49-F238E27FC236}">
                    <a16:creationId xmlns:a16="http://schemas.microsoft.com/office/drawing/2014/main" id="{DC73B76E-2ABF-44F8-86C4-FB5926A48F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848" y="4199996"/>
                <a:ext cx="185846" cy="185846"/>
              </a:xfrm>
              <a:prstGeom prst="rect">
                <a:avLst/>
              </a:prstGeom>
            </p:spPr>
          </p:pic>
          <p:pic>
            <p:nvPicPr>
              <p:cNvPr id="79" name="Graphic 78" descr="Marker with solid fill">
                <a:extLst>
                  <a:ext uri="{FF2B5EF4-FFF2-40B4-BE49-F238E27FC236}">
                    <a16:creationId xmlns:a16="http://schemas.microsoft.com/office/drawing/2014/main" id="{5A1ACBEF-A001-4206-B80C-D11751239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4536" y="3724582"/>
                <a:ext cx="185846" cy="185846"/>
              </a:xfrm>
              <a:prstGeom prst="rect">
                <a:avLst/>
              </a:prstGeom>
            </p:spPr>
          </p:pic>
          <p:pic>
            <p:nvPicPr>
              <p:cNvPr id="80" name="Graphic 79" descr="Marker with solid fill">
                <a:extLst>
                  <a:ext uri="{FF2B5EF4-FFF2-40B4-BE49-F238E27FC236}">
                    <a16:creationId xmlns:a16="http://schemas.microsoft.com/office/drawing/2014/main" id="{EB64E5EC-74CA-4BA5-9A2D-7E9D672364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7861" y="3757657"/>
                <a:ext cx="185846" cy="185846"/>
              </a:xfrm>
              <a:prstGeom prst="rect">
                <a:avLst/>
              </a:prstGeom>
            </p:spPr>
          </p:pic>
          <p:pic>
            <p:nvPicPr>
              <p:cNvPr id="81" name="Graphic 80" descr="Marker with solid fill">
                <a:extLst>
                  <a:ext uri="{FF2B5EF4-FFF2-40B4-BE49-F238E27FC236}">
                    <a16:creationId xmlns:a16="http://schemas.microsoft.com/office/drawing/2014/main" id="{17EFD7DE-8273-4D04-9210-1328FAD5C0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1154" y="3760695"/>
                <a:ext cx="185846" cy="185846"/>
              </a:xfrm>
              <a:prstGeom prst="rect">
                <a:avLst/>
              </a:prstGeom>
            </p:spPr>
          </p:pic>
          <p:pic>
            <p:nvPicPr>
              <p:cNvPr id="82" name="Graphic 81" descr="Marker with solid fill">
                <a:extLst>
                  <a:ext uri="{FF2B5EF4-FFF2-40B4-BE49-F238E27FC236}">
                    <a16:creationId xmlns:a16="http://schemas.microsoft.com/office/drawing/2014/main" id="{12277DFB-A3F5-4984-8C76-846F2B0C0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3151" y="4059366"/>
                <a:ext cx="185846" cy="185846"/>
              </a:xfrm>
              <a:prstGeom prst="rect">
                <a:avLst/>
              </a:prstGeom>
            </p:spPr>
          </p:pic>
          <p:pic>
            <p:nvPicPr>
              <p:cNvPr id="83" name="Graphic 82" descr="Marker with solid fill">
                <a:extLst>
                  <a:ext uri="{FF2B5EF4-FFF2-40B4-BE49-F238E27FC236}">
                    <a16:creationId xmlns:a16="http://schemas.microsoft.com/office/drawing/2014/main" id="{178DC388-8272-438A-9C7B-221AC36EC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1259" y="4109207"/>
                <a:ext cx="185846" cy="185846"/>
              </a:xfrm>
              <a:prstGeom prst="rect">
                <a:avLst/>
              </a:prstGeom>
            </p:spPr>
          </p:pic>
          <p:pic>
            <p:nvPicPr>
              <p:cNvPr id="84" name="Graphic 83" descr="Marker with solid fill">
                <a:extLst>
                  <a:ext uri="{FF2B5EF4-FFF2-40B4-BE49-F238E27FC236}">
                    <a16:creationId xmlns:a16="http://schemas.microsoft.com/office/drawing/2014/main" id="{E8A91857-81E0-421D-A6A2-C234AE68D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7830" y="5013174"/>
                <a:ext cx="185846" cy="185846"/>
              </a:xfrm>
              <a:prstGeom prst="rect">
                <a:avLst/>
              </a:prstGeom>
            </p:spPr>
          </p:pic>
          <p:pic>
            <p:nvPicPr>
              <p:cNvPr id="85" name="Graphic 84" descr="Marker with solid fill">
                <a:extLst>
                  <a:ext uri="{FF2B5EF4-FFF2-40B4-BE49-F238E27FC236}">
                    <a16:creationId xmlns:a16="http://schemas.microsoft.com/office/drawing/2014/main" id="{7B6767B0-F952-40B9-83B4-9495E3F2A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7527" y="4730906"/>
                <a:ext cx="185846" cy="185846"/>
              </a:xfrm>
              <a:prstGeom prst="rect">
                <a:avLst/>
              </a:prstGeom>
            </p:spPr>
          </p:pic>
          <p:pic>
            <p:nvPicPr>
              <p:cNvPr id="86" name="Graphic 85" descr="Marker with solid fill">
                <a:extLst>
                  <a:ext uri="{FF2B5EF4-FFF2-40B4-BE49-F238E27FC236}">
                    <a16:creationId xmlns:a16="http://schemas.microsoft.com/office/drawing/2014/main" id="{A7E51117-776C-47EA-9848-A703B34FA3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0815" y="5121872"/>
                <a:ext cx="185846" cy="185846"/>
              </a:xfrm>
              <a:prstGeom prst="rect">
                <a:avLst/>
              </a:prstGeom>
            </p:spPr>
          </p:pic>
          <p:pic>
            <p:nvPicPr>
              <p:cNvPr id="87" name="Graphic 86" descr="Marker with solid fill">
                <a:extLst>
                  <a:ext uri="{FF2B5EF4-FFF2-40B4-BE49-F238E27FC236}">
                    <a16:creationId xmlns:a16="http://schemas.microsoft.com/office/drawing/2014/main" id="{30D7111A-1088-45C0-8CD3-11173A3296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534" y="4713294"/>
                <a:ext cx="185846" cy="185846"/>
              </a:xfrm>
              <a:prstGeom prst="rect">
                <a:avLst/>
              </a:prstGeom>
            </p:spPr>
          </p:pic>
          <p:sp>
            <p:nvSpPr>
              <p:cNvPr id="88" name="TextBox 87">
                <a:extLst>
                  <a:ext uri="{FF2B5EF4-FFF2-40B4-BE49-F238E27FC236}">
                    <a16:creationId xmlns:a16="http://schemas.microsoft.com/office/drawing/2014/main" id="{9CC3174E-077C-4606-8EF8-8F63218CA9C9}"/>
                  </a:ext>
                </a:extLst>
              </p:cNvPr>
              <p:cNvSpPr txBox="1"/>
              <p:nvPr/>
            </p:nvSpPr>
            <p:spPr>
              <a:xfrm>
                <a:off x="7614710" y="5507182"/>
                <a:ext cx="1083885" cy="461665"/>
              </a:xfrm>
              <a:prstGeom prst="rect">
                <a:avLst/>
              </a:prstGeom>
              <a:noFill/>
            </p:spPr>
            <p:txBody>
              <a:bodyPr wrap="square" rtlCol="0">
                <a:spAutoFit/>
              </a:bodyPr>
              <a:lstStyle/>
              <a:p>
                <a:r>
                  <a:rPr lang="en-GB" sz="800" b="1">
                    <a:latin typeface="Gadugi" panose="020B0502040204020203" pitchFamily="34" charset="0"/>
                    <a:ea typeface="Gadugi" panose="020B0502040204020203" pitchFamily="34" charset="0"/>
                  </a:rPr>
                  <a:t>Gran </a:t>
                </a:r>
                <a:r>
                  <a:rPr lang="en-GB" sz="800" b="1" err="1">
                    <a:latin typeface="Gadugi" panose="020B0502040204020203" pitchFamily="34" charset="0"/>
                    <a:ea typeface="Gadugi" panose="020B0502040204020203" pitchFamily="34" charset="0"/>
                  </a:rPr>
                  <a:t>Canaria</a:t>
                </a:r>
                <a:r>
                  <a:rPr lang="en-GB" sz="800" b="1">
                    <a:latin typeface="Gadugi" panose="020B0502040204020203" pitchFamily="34" charset="0"/>
                    <a:ea typeface="Gadugi" panose="020B0502040204020203" pitchFamily="34" charset="0"/>
                  </a:rPr>
                  <a:t> </a:t>
                </a:r>
                <a:r>
                  <a:rPr lang="en-GB" sz="800">
                    <a:latin typeface="Gadugi" panose="020B0502040204020203" pitchFamily="34" charset="0"/>
                    <a:ea typeface="Gadugi" panose="020B0502040204020203" pitchFamily="34" charset="0"/>
                  </a:rPr>
                  <a:t>(ES)</a:t>
                </a:r>
              </a:p>
              <a:p>
                <a:r>
                  <a:rPr lang="en-GB" sz="800" b="1">
                    <a:latin typeface="Gadugi" panose="020B0502040204020203" pitchFamily="34" charset="0"/>
                    <a:ea typeface="Gadugi" panose="020B0502040204020203" pitchFamily="34" charset="0"/>
                  </a:rPr>
                  <a:t>Fuerteventura</a:t>
                </a:r>
                <a:r>
                  <a:rPr lang="en-GB" sz="800">
                    <a:latin typeface="Gadugi" panose="020B0502040204020203" pitchFamily="34" charset="0"/>
                    <a:ea typeface="Gadugi" panose="020B0502040204020203" pitchFamily="34" charset="0"/>
                  </a:rPr>
                  <a:t> (ES)</a:t>
                </a:r>
              </a:p>
              <a:p>
                <a:r>
                  <a:rPr lang="en-GB" sz="800" b="1">
                    <a:latin typeface="Gadugi" panose="020B0502040204020203" pitchFamily="34" charset="0"/>
                    <a:ea typeface="Gadugi" panose="020B0502040204020203" pitchFamily="34" charset="0"/>
                  </a:rPr>
                  <a:t>Azores </a:t>
                </a:r>
                <a:r>
                  <a:rPr lang="en-GB" sz="800">
                    <a:latin typeface="Gadugi" panose="020B0502040204020203" pitchFamily="34" charset="0"/>
                    <a:ea typeface="Gadugi" panose="020B0502040204020203" pitchFamily="34" charset="0"/>
                  </a:rPr>
                  <a:t>(PT)</a:t>
                </a:r>
              </a:p>
            </p:txBody>
          </p:sp>
          <p:pic>
            <p:nvPicPr>
              <p:cNvPr id="89" name="Graphic 88" descr="Marker with solid fill">
                <a:extLst>
                  <a:ext uri="{FF2B5EF4-FFF2-40B4-BE49-F238E27FC236}">
                    <a16:creationId xmlns:a16="http://schemas.microsoft.com/office/drawing/2014/main" id="{A73CB364-4887-4D29-A560-A61613170E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8821" y="5009995"/>
                <a:ext cx="185846" cy="185846"/>
              </a:xfrm>
              <a:prstGeom prst="rect">
                <a:avLst/>
              </a:prstGeom>
            </p:spPr>
          </p:pic>
          <p:pic>
            <p:nvPicPr>
              <p:cNvPr id="90" name="Graphic 89" descr="Marker with solid fill">
                <a:extLst>
                  <a:ext uri="{FF2B5EF4-FFF2-40B4-BE49-F238E27FC236}">
                    <a16:creationId xmlns:a16="http://schemas.microsoft.com/office/drawing/2014/main" id="{88E30BDA-A75F-491B-B663-492874453A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9982" y="4652962"/>
                <a:ext cx="185846" cy="185846"/>
              </a:xfrm>
              <a:prstGeom prst="rect">
                <a:avLst/>
              </a:prstGeom>
            </p:spPr>
          </p:pic>
          <p:pic>
            <p:nvPicPr>
              <p:cNvPr id="91" name="Graphic 90" descr="Marker with solid fill">
                <a:extLst>
                  <a:ext uri="{FF2B5EF4-FFF2-40B4-BE49-F238E27FC236}">
                    <a16:creationId xmlns:a16="http://schemas.microsoft.com/office/drawing/2014/main" id="{249796A7-0A08-4439-B3FE-FBC4B6ED37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5818" y="5757811"/>
                <a:ext cx="131540" cy="131540"/>
              </a:xfrm>
              <a:prstGeom prst="rect">
                <a:avLst/>
              </a:prstGeom>
            </p:spPr>
          </p:pic>
          <p:pic>
            <p:nvPicPr>
              <p:cNvPr id="92" name="Graphic 91" descr="Marker with solid fill">
                <a:extLst>
                  <a:ext uri="{FF2B5EF4-FFF2-40B4-BE49-F238E27FC236}">
                    <a16:creationId xmlns:a16="http://schemas.microsoft.com/office/drawing/2014/main" id="{652028F1-90F5-4913-9EC6-18C0434001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5818" y="5626603"/>
                <a:ext cx="131540" cy="131540"/>
              </a:xfrm>
              <a:prstGeom prst="rect">
                <a:avLst/>
              </a:prstGeom>
            </p:spPr>
          </p:pic>
          <p:pic>
            <p:nvPicPr>
              <p:cNvPr id="93" name="Graphic 92" descr="Marker with solid fill">
                <a:extLst>
                  <a:ext uri="{FF2B5EF4-FFF2-40B4-BE49-F238E27FC236}">
                    <a16:creationId xmlns:a16="http://schemas.microsoft.com/office/drawing/2014/main" id="{0F322E16-A203-4065-918E-DC5AF35B5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5818" y="5505110"/>
                <a:ext cx="131540" cy="131540"/>
              </a:xfrm>
              <a:prstGeom prst="rect">
                <a:avLst/>
              </a:prstGeom>
            </p:spPr>
          </p:pic>
          <p:pic>
            <p:nvPicPr>
              <p:cNvPr id="94" name="Graphic 93" descr="Marker with solid fill">
                <a:extLst>
                  <a:ext uri="{FF2B5EF4-FFF2-40B4-BE49-F238E27FC236}">
                    <a16:creationId xmlns:a16="http://schemas.microsoft.com/office/drawing/2014/main" id="{2BF36371-537A-4730-A9C7-B056B1F84D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9254" y="4796175"/>
                <a:ext cx="185846" cy="185846"/>
              </a:xfrm>
              <a:prstGeom prst="rect">
                <a:avLst/>
              </a:prstGeom>
            </p:spPr>
          </p:pic>
          <p:pic>
            <p:nvPicPr>
              <p:cNvPr id="95" name="Graphic 94" descr="Marker with solid fill">
                <a:extLst>
                  <a:ext uri="{FF2B5EF4-FFF2-40B4-BE49-F238E27FC236}">
                    <a16:creationId xmlns:a16="http://schemas.microsoft.com/office/drawing/2014/main" id="{3F0D9CE0-8AC0-4B23-A468-7BA585E1B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9792" y="4730906"/>
                <a:ext cx="185846" cy="185846"/>
              </a:xfrm>
              <a:prstGeom prst="rect">
                <a:avLst/>
              </a:prstGeom>
            </p:spPr>
          </p:pic>
          <p:pic>
            <p:nvPicPr>
              <p:cNvPr id="96" name="Graphic 95" descr="Marker with solid fill">
                <a:extLst>
                  <a:ext uri="{FF2B5EF4-FFF2-40B4-BE49-F238E27FC236}">
                    <a16:creationId xmlns:a16="http://schemas.microsoft.com/office/drawing/2014/main" id="{6938B551-5BA0-4EA3-80D8-4562179BF9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539" y="3729665"/>
                <a:ext cx="185846" cy="185846"/>
              </a:xfrm>
              <a:prstGeom prst="rect">
                <a:avLst/>
              </a:prstGeom>
            </p:spPr>
          </p:pic>
          <p:pic>
            <p:nvPicPr>
              <p:cNvPr id="97" name="Graphic 96" descr="Marker with solid fill">
                <a:extLst>
                  <a:ext uri="{FF2B5EF4-FFF2-40B4-BE49-F238E27FC236}">
                    <a16:creationId xmlns:a16="http://schemas.microsoft.com/office/drawing/2014/main" id="{BF95090B-DB6F-49B5-AC0E-BAC0294717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7920" y="3659571"/>
                <a:ext cx="185846" cy="185846"/>
              </a:xfrm>
              <a:prstGeom prst="rect">
                <a:avLst/>
              </a:prstGeom>
            </p:spPr>
          </p:pic>
          <p:pic>
            <p:nvPicPr>
              <p:cNvPr id="98" name="Graphic 97" descr="Marker with solid fill">
                <a:extLst>
                  <a:ext uri="{FF2B5EF4-FFF2-40B4-BE49-F238E27FC236}">
                    <a16:creationId xmlns:a16="http://schemas.microsoft.com/office/drawing/2014/main" id="{FA7A6D3E-A2F7-4568-8A74-E0DAD71702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8707" y="3561081"/>
                <a:ext cx="185846" cy="185846"/>
              </a:xfrm>
              <a:prstGeom prst="rect">
                <a:avLst/>
              </a:prstGeom>
            </p:spPr>
          </p:pic>
          <p:pic>
            <p:nvPicPr>
              <p:cNvPr id="99" name="Graphic 98" descr="Marker with solid fill">
                <a:extLst>
                  <a:ext uri="{FF2B5EF4-FFF2-40B4-BE49-F238E27FC236}">
                    <a16:creationId xmlns:a16="http://schemas.microsoft.com/office/drawing/2014/main" id="{DE0D9666-CDEC-4321-8A0D-76DE45F5B7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3358" y="2799815"/>
                <a:ext cx="185846" cy="185846"/>
              </a:xfrm>
              <a:prstGeom prst="rect">
                <a:avLst/>
              </a:prstGeom>
            </p:spPr>
          </p:pic>
          <p:pic>
            <p:nvPicPr>
              <p:cNvPr id="100" name="Graphic 99" descr="Marker with solid fill">
                <a:extLst>
                  <a:ext uri="{FF2B5EF4-FFF2-40B4-BE49-F238E27FC236}">
                    <a16:creationId xmlns:a16="http://schemas.microsoft.com/office/drawing/2014/main" id="{D6E3192D-E4C1-446B-A527-AD2CF334F0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5250" y="4968453"/>
                <a:ext cx="185846" cy="185846"/>
              </a:xfrm>
              <a:prstGeom prst="rect">
                <a:avLst/>
              </a:prstGeom>
            </p:spPr>
          </p:pic>
        </p:grpSp>
        <p:pic>
          <p:nvPicPr>
            <p:cNvPr id="5" name="Picture 4">
              <a:extLst>
                <a:ext uri="{FF2B5EF4-FFF2-40B4-BE49-F238E27FC236}">
                  <a16:creationId xmlns:a16="http://schemas.microsoft.com/office/drawing/2014/main" id="{D2009978-8191-4614-A07A-B67AEE86028B}"/>
                </a:ext>
              </a:extLst>
            </p:cNvPr>
            <p:cNvPicPr>
              <a:picLocks noChangeAspect="1"/>
            </p:cNvPicPr>
            <p:nvPr/>
          </p:nvPicPr>
          <p:blipFill rotWithShape="1">
            <a:blip r:embed="rId5"/>
            <a:srcRect t="34868"/>
            <a:stretch/>
          </p:blipFill>
          <p:spPr>
            <a:xfrm>
              <a:off x="8063373" y="1513419"/>
              <a:ext cx="2060627" cy="1512882"/>
            </a:xfrm>
            <a:prstGeom prst="rect">
              <a:avLst/>
            </a:prstGeom>
          </p:spPr>
        </p:pic>
      </p:grpSp>
      <p:sp>
        <p:nvSpPr>
          <p:cNvPr id="142" name="TextBox 141">
            <a:extLst>
              <a:ext uri="{FF2B5EF4-FFF2-40B4-BE49-F238E27FC236}">
                <a16:creationId xmlns:a16="http://schemas.microsoft.com/office/drawing/2014/main" id="{248F7A71-961B-0F75-87CF-22AAE8F3217C}"/>
              </a:ext>
            </a:extLst>
          </p:cNvPr>
          <p:cNvSpPr txBox="1"/>
          <p:nvPr/>
        </p:nvSpPr>
        <p:spPr>
          <a:xfrm>
            <a:off x="1478611" y="1619664"/>
            <a:ext cx="5103902" cy="2703763"/>
          </a:xfrm>
          <a:prstGeom prst="rect">
            <a:avLst/>
          </a:prstGeom>
          <a:noFill/>
        </p:spPr>
        <p:txBody>
          <a:bodyPr wrap="square" rtlCol="0" anchor="ctr">
            <a:noAutofit/>
          </a:bodyPr>
          <a:lstStyle/>
          <a:p>
            <a:pPr marR="0" lvl="0" algn="just" defTabSz="898525" rtl="0" eaLnBrk="1" fontAlgn="auto" latinLnBrk="0" hangingPunct="1">
              <a:lnSpc>
                <a:spcPct val="100000"/>
              </a:lnSpc>
              <a:spcBef>
                <a:spcPts val="0"/>
              </a:spcBef>
              <a:spcAft>
                <a:spcPts val="1800"/>
              </a:spcAft>
              <a:buClr>
                <a:srgbClr val="000000"/>
              </a:buClr>
              <a:buSzTx/>
              <a:tabLst/>
              <a:defRPr/>
            </a:pPr>
            <a:r>
              <a:rPr lang="en-US" sz="1600" kern="0" dirty="0">
                <a:solidFill>
                  <a:srgbClr val="2842A2"/>
                </a:solidFill>
                <a:latin typeface="Gadugi" panose="020B0502040204020203" pitchFamily="34" charset="0"/>
                <a:ea typeface="Gadugi" panose="020B0502040204020203" pitchFamily="34" charset="0"/>
                <a:cs typeface="Arial"/>
                <a:sym typeface="Arial"/>
              </a:rPr>
              <a:t>Promoted</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by </a:t>
            </a:r>
            <a:r>
              <a:rPr kumimoji="0" lang="en-US" sz="160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the</a:t>
            </a:r>
            <a:r>
              <a:rPr kumimoji="0" lang="en-US" sz="1600" b="1"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European Commission - DG GROW</a:t>
            </a:r>
            <a:r>
              <a:rPr kumimoji="0" lang="en-US" sz="160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the Smart Tourism Destinations Project is managed by </a:t>
            </a:r>
            <a:r>
              <a:rPr kumimoji="0" lang="en-US" sz="1600" b="1" i="0" u="none" strike="noStrike" kern="0" cap="none" spc="0" normalizeH="0" baseline="0" noProof="0" dirty="0" err="1">
                <a:ln>
                  <a:noFill/>
                </a:ln>
                <a:solidFill>
                  <a:srgbClr val="2842A2"/>
                </a:solidFill>
                <a:effectLst/>
                <a:uLnTx/>
                <a:uFillTx/>
                <a:latin typeface="Gadugi" panose="020B0502040204020203" pitchFamily="34" charset="0"/>
                <a:ea typeface="Gadugi" panose="020B0502040204020203" pitchFamily="34" charset="0"/>
                <a:cs typeface="Arial"/>
                <a:sym typeface="Arial"/>
              </a:rPr>
              <a:t>Intellera</a:t>
            </a:r>
            <a:r>
              <a:rPr kumimoji="0" lang="en-US" sz="1600" b="1"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Consulting</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a:t>
            </a:r>
            <a:r>
              <a:rPr kumimoji="0" lang="en-US" sz="1600" b="1"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CARSA</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the </a:t>
            </a:r>
            <a:r>
              <a:rPr kumimoji="0" lang="en-US" sz="1600" b="1"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University of Malaga</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and </a:t>
            </a:r>
            <a:r>
              <a:rPr kumimoji="0" lang="en-US" sz="1600" b="1"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PwC EU Services</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a:t>
            </a:r>
          </a:p>
          <a:p>
            <a:pPr marR="0" lvl="0" algn="just" defTabSz="898525" rtl="0" eaLnBrk="1" fontAlgn="auto" latinLnBrk="0" hangingPunct="1">
              <a:lnSpc>
                <a:spcPct val="100000"/>
              </a:lnSpc>
              <a:spcBef>
                <a:spcPts val="0"/>
              </a:spcBef>
              <a:spcAft>
                <a:spcPts val="1800"/>
              </a:spcAft>
              <a:buClr>
                <a:srgbClr val="000000"/>
              </a:buClr>
              <a:buSzTx/>
              <a:tabLst/>
              <a:defRPr/>
            </a:pPr>
            <a:r>
              <a:rPr lang="en-US" sz="1600" kern="0" dirty="0">
                <a:solidFill>
                  <a:srgbClr val="2842A2"/>
                </a:solidFill>
                <a:latin typeface="Gadugi" panose="020B0502040204020203" pitchFamily="34" charset="0"/>
                <a:ea typeface="Gadugi" panose="020B0502040204020203" pitchFamily="34" charset="0"/>
                <a:cs typeface="Arial"/>
                <a:sym typeface="Arial"/>
              </a:rPr>
              <a:t>The project aims </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to </a:t>
            </a:r>
            <a:r>
              <a:rPr kumimoji="0" lang="en-US" sz="1600" b="1"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support EU destinations implementing data-driven approaches to make tourism more sustainable and accessible</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 </a:t>
            </a:r>
          </a:p>
          <a:p>
            <a:pPr marR="0" lvl="0" algn="just" defTabSz="898525" rtl="0" eaLnBrk="1" fontAlgn="auto" latinLnBrk="0" hangingPunct="1">
              <a:lnSpc>
                <a:spcPct val="100000"/>
              </a:lnSpc>
              <a:spcBef>
                <a:spcPts val="0"/>
              </a:spcBef>
              <a:spcAft>
                <a:spcPts val="1800"/>
              </a:spcAft>
              <a:buClr>
                <a:srgbClr val="000000"/>
              </a:buClr>
              <a:buSzTx/>
              <a:tabLst/>
              <a:defRPr/>
            </a:pP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The project can also count on the support of </a:t>
            </a:r>
            <a:r>
              <a:rPr kumimoji="0" lang="en-US" sz="1600" b="1"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10 independent experts </a:t>
            </a:r>
            <a:r>
              <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including private sectors practitioners and academic researchers</a:t>
            </a:r>
            <a:r>
              <a:rPr lang="en-US" sz="1600" kern="0" dirty="0">
                <a:solidFill>
                  <a:srgbClr val="2842A2"/>
                </a:solidFill>
                <a:latin typeface="Gadugi" panose="020B0502040204020203" pitchFamily="34" charset="0"/>
                <a:ea typeface="Gadugi" panose="020B0502040204020203" pitchFamily="34" charset="0"/>
                <a:cs typeface="Arial"/>
                <a:sym typeface="Arial"/>
              </a:rPr>
              <a:t>.</a:t>
            </a:r>
            <a:endParaRPr kumimoji="0" lang="en-US" sz="1600" b="0" i="0" u="none" strike="noStrike" kern="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endParaRPr>
          </a:p>
        </p:txBody>
      </p:sp>
      <p:sp>
        <p:nvSpPr>
          <p:cNvPr id="144" name="TextBox 143">
            <a:extLst>
              <a:ext uri="{FF2B5EF4-FFF2-40B4-BE49-F238E27FC236}">
                <a16:creationId xmlns:a16="http://schemas.microsoft.com/office/drawing/2014/main" id="{2D469BF2-E32E-407C-2D3E-A0E7D462E45A}"/>
              </a:ext>
            </a:extLst>
          </p:cNvPr>
          <p:cNvSpPr txBox="1"/>
          <p:nvPr/>
        </p:nvSpPr>
        <p:spPr>
          <a:xfrm>
            <a:off x="417114" y="4936834"/>
            <a:ext cx="6343632" cy="1595422"/>
          </a:xfrm>
          <a:prstGeom prst="rect">
            <a:avLst/>
          </a:prstGeom>
          <a:solidFill>
            <a:schemeClr val="bg1">
              <a:lumMod val="95000"/>
            </a:schemeClr>
          </a:solidFill>
        </p:spPr>
        <p:txBody>
          <a:bodyPr wrap="square" rtlCol="0" anchor="ctr">
            <a:noAutofit/>
          </a:bodyPr>
          <a:lstStyle/>
          <a:p>
            <a:pPr marL="0" marR="0" lvl="0" indent="0" defTabSz="898525" rtl="0" eaLnBrk="1" fontAlgn="auto" latinLnBrk="0" hangingPunct="1">
              <a:lnSpc>
                <a:spcPct val="100000"/>
              </a:lnSpc>
              <a:spcBef>
                <a:spcPts val="0"/>
              </a:spcBef>
              <a:spcAft>
                <a:spcPts val="1200"/>
              </a:spcAft>
              <a:buClr>
                <a:srgbClr val="000000"/>
              </a:buClr>
              <a:buSzTx/>
              <a:buFontTx/>
              <a:buNone/>
              <a:tabLst/>
              <a:defRPr/>
            </a:pPr>
            <a:r>
              <a:rPr lang="en-US" sz="1400" b="1" kern="0" spc="300">
                <a:solidFill>
                  <a:srgbClr val="2842A2"/>
                </a:solidFill>
                <a:latin typeface="Gadugi" panose="020B0502040204020203" pitchFamily="34" charset="0"/>
                <a:ea typeface="Gadugi" panose="020B0502040204020203" pitchFamily="34" charset="0"/>
                <a:cs typeface="Arial"/>
                <a:sym typeface="Arial"/>
              </a:rPr>
              <a:t>SELECTED DESTINATIONS</a:t>
            </a:r>
            <a:endParaRPr kumimoji="0" lang="en-US" sz="1400" b="1" i="0" u="none" strike="noStrike" kern="0" cap="none" spc="30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endParaRPr>
          </a:p>
          <a:p>
            <a:pPr marL="0" marR="0" lvl="0" indent="0" defTabSz="898525" rtl="0" eaLnBrk="1" fontAlgn="auto" latinLnBrk="0" hangingPunct="1">
              <a:lnSpc>
                <a:spcPct val="100000"/>
              </a:lnSpc>
              <a:spcBef>
                <a:spcPts val="0"/>
              </a:spcBef>
              <a:spcAft>
                <a:spcPts val="1200"/>
              </a:spcAft>
              <a:buClr>
                <a:srgbClr val="000000"/>
              </a:buClr>
              <a:buSzTx/>
              <a:buFontTx/>
              <a:buNone/>
              <a:tabLst/>
              <a:defRPr/>
            </a:pPr>
            <a:r>
              <a:rPr kumimoji="0" lang="en-US" sz="14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48 Destinations </a:t>
            </a:r>
            <a:r>
              <a:rPr kumimoji="0" lang="en-US" sz="140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have been selected to be part of the Project, having the possibility to</a:t>
            </a:r>
            <a:r>
              <a:rPr lang="en-US" sz="1400" b="1" kern="0">
                <a:solidFill>
                  <a:srgbClr val="2842A2"/>
                </a:solidFill>
                <a:latin typeface="Gadugi" panose="020B0502040204020203" pitchFamily="34" charset="0"/>
                <a:ea typeface="Gadugi" panose="020B0502040204020203" pitchFamily="34" charset="0"/>
                <a:cs typeface="Arial"/>
                <a:sym typeface="Arial"/>
              </a:rPr>
              <a:t> l</a:t>
            </a:r>
            <a:r>
              <a:rPr kumimoji="0" lang="en-US" sz="1400" b="1"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earn from experts and peers </a:t>
            </a:r>
            <a:r>
              <a:rPr kumimoji="0" lang="en-US" sz="1400" i="0" u="none" strike="noStrike" kern="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Arial"/>
                <a:sym typeface="Arial"/>
              </a:rPr>
              <a:t>and work on </a:t>
            </a:r>
            <a:r>
              <a:rPr lang="en-US" sz="1400" b="1" kern="0">
                <a:solidFill>
                  <a:srgbClr val="2842A2"/>
                </a:solidFill>
                <a:latin typeface="Gadugi" panose="020B0502040204020203" pitchFamily="34" charset="0"/>
                <a:ea typeface="Gadugi" panose="020B0502040204020203" pitchFamily="34" charset="0"/>
                <a:cs typeface="Arial"/>
                <a:sym typeface="Arial"/>
              </a:rPr>
              <a:t>their Smart Tourism Destination’s Ro</a:t>
            </a:r>
            <a:r>
              <a:rPr kumimoji="0" lang="en-US" sz="1400" b="1" i="0" u="none" strike="noStrike" kern="0" cap="none" spc="0" normalizeH="0" baseline="0" noProof="0" err="1">
                <a:ln>
                  <a:noFill/>
                </a:ln>
                <a:solidFill>
                  <a:srgbClr val="2842A2"/>
                </a:solidFill>
                <a:effectLst/>
                <a:uLnTx/>
                <a:uFillTx/>
                <a:latin typeface="Gadugi" panose="020B0502040204020203" pitchFamily="34" charset="0"/>
                <a:ea typeface="Gadugi" panose="020B0502040204020203" pitchFamily="34" charset="0"/>
                <a:cs typeface="Arial"/>
                <a:sym typeface="Arial"/>
              </a:rPr>
              <a:t>admap</a:t>
            </a:r>
            <a:r>
              <a:rPr lang="en-US" sz="1400" b="1" kern="0">
                <a:solidFill>
                  <a:srgbClr val="2842A2"/>
                </a:solidFill>
                <a:latin typeface="Gadugi" panose="020B0502040204020203" pitchFamily="34" charset="0"/>
                <a:ea typeface="Gadugi" panose="020B0502040204020203" pitchFamily="34" charset="0"/>
                <a:cs typeface="Arial"/>
                <a:sym typeface="Arial"/>
              </a:rPr>
              <a:t>.</a:t>
            </a:r>
          </a:p>
        </p:txBody>
      </p:sp>
      <p:pic>
        <p:nvPicPr>
          <p:cNvPr id="145" name="Google Shape;530;p52">
            <a:extLst>
              <a:ext uri="{FF2B5EF4-FFF2-40B4-BE49-F238E27FC236}">
                <a16:creationId xmlns:a16="http://schemas.microsoft.com/office/drawing/2014/main" id="{984BE6E1-1EB1-B366-9F1D-3B395708FE7F}"/>
              </a:ext>
            </a:extLst>
          </p:cNvPr>
          <p:cNvPicPr preferRelativeResize="0"/>
          <p:nvPr/>
        </p:nvPicPr>
        <p:blipFill rotWithShape="1">
          <a:blip r:embed="rId6">
            <a:alphaModFix/>
          </a:blip>
          <a:srcRect/>
          <a:stretch/>
        </p:blipFill>
        <p:spPr>
          <a:xfrm>
            <a:off x="626963" y="1560760"/>
            <a:ext cx="719304" cy="498901"/>
          </a:xfrm>
          <a:prstGeom prst="rect">
            <a:avLst/>
          </a:prstGeom>
          <a:noFill/>
          <a:ln>
            <a:noFill/>
          </a:ln>
        </p:spPr>
      </p:pic>
      <p:pic>
        <p:nvPicPr>
          <p:cNvPr id="146" name="Graphic 52" descr="Social network with solid fill">
            <a:extLst>
              <a:ext uri="{FF2B5EF4-FFF2-40B4-BE49-F238E27FC236}">
                <a16:creationId xmlns:a16="http://schemas.microsoft.com/office/drawing/2014/main" id="{EFAEE603-2C42-4FE5-84D8-54ADA82630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6758" y="3719425"/>
            <a:ext cx="677631" cy="677631"/>
          </a:xfrm>
          <a:prstGeom prst="rect">
            <a:avLst/>
          </a:prstGeom>
        </p:spPr>
      </p:pic>
      <p:pic>
        <p:nvPicPr>
          <p:cNvPr id="147" name="Graphic 146" descr="Group brainstorm with solid fill">
            <a:extLst>
              <a:ext uri="{FF2B5EF4-FFF2-40B4-BE49-F238E27FC236}">
                <a16:creationId xmlns:a16="http://schemas.microsoft.com/office/drawing/2014/main" id="{085C3025-728E-531A-19C4-84B87C6B5C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311" y="2786658"/>
            <a:ext cx="585668" cy="585668"/>
          </a:xfrm>
          <a:prstGeom prst="rect">
            <a:avLst/>
          </a:prstGeom>
        </p:spPr>
      </p:pic>
    </p:spTree>
    <p:extLst>
      <p:ext uri="{BB962C8B-B14F-4D97-AF65-F5344CB8AC3E}">
        <p14:creationId xmlns:p14="http://schemas.microsoft.com/office/powerpoint/2010/main" val="954806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1942E97C-75AF-C9C5-3C90-0F611AB02A39}"/>
              </a:ext>
            </a:extLst>
          </p:cNvPr>
          <p:cNvSpPr>
            <a:spLocks noGrp="1" noChangeArrowheads="1"/>
          </p:cNvSpPr>
          <p:nvPr>
            <p:ph type="title"/>
          </p:nvPr>
        </p:nvSpPr>
        <p:spPr/>
        <p:txBody>
          <a:bodyPr/>
          <a:lstStyle/>
          <a:p>
            <a:r>
              <a:rPr lang="en-AU" altLang="en-US">
                <a:latin typeface="Tw Cen MT" panose="020B0602020104020603" pitchFamily="34" charset="0"/>
              </a:rPr>
              <a:t>Length of stay in Tasmania</a:t>
            </a:r>
          </a:p>
        </p:txBody>
      </p:sp>
      <p:pic>
        <p:nvPicPr>
          <p:cNvPr id="51203" name="Picture 3">
            <a:extLst>
              <a:ext uri="{FF2B5EF4-FFF2-40B4-BE49-F238E27FC236}">
                <a16:creationId xmlns:a16="http://schemas.microsoft.com/office/drawing/2014/main" id="{6E35A76B-330D-7113-B9C4-EDBAEF4BD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303" y="1935164"/>
            <a:ext cx="7126797" cy="469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a:extLst>
              <a:ext uri="{FF2B5EF4-FFF2-40B4-BE49-F238E27FC236}">
                <a16:creationId xmlns:a16="http://schemas.microsoft.com/office/drawing/2014/main" id="{036FBF7A-864C-83E9-3418-1CB73F012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850" y="1503363"/>
            <a:ext cx="6280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0AF47CD2-F4C8-00A1-2843-1ABC0DA80793}"/>
              </a:ext>
            </a:extLst>
          </p:cNvPr>
          <p:cNvCxnSpPr/>
          <p:nvPr/>
        </p:nvCxnSpPr>
        <p:spPr>
          <a:xfrm>
            <a:off x="4583113" y="2644775"/>
            <a:ext cx="811212" cy="12065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5A3EA62-EC95-EA85-FC87-76D72E502065}"/>
              </a:ext>
            </a:extLst>
          </p:cNvPr>
          <p:cNvCxnSpPr/>
          <p:nvPr/>
        </p:nvCxnSpPr>
        <p:spPr>
          <a:xfrm>
            <a:off x="3557589" y="3321050"/>
            <a:ext cx="2052637"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A32F733-62B6-BF08-F4A0-C841950DCF55}"/>
              </a:ext>
            </a:extLst>
          </p:cNvPr>
          <p:cNvCxnSpPr/>
          <p:nvPr/>
        </p:nvCxnSpPr>
        <p:spPr>
          <a:xfrm>
            <a:off x="3557589" y="4005263"/>
            <a:ext cx="2052637"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3254" name="TextBox 11">
            <a:extLst>
              <a:ext uri="{FF2B5EF4-FFF2-40B4-BE49-F238E27FC236}">
                <a16:creationId xmlns:a16="http://schemas.microsoft.com/office/drawing/2014/main" id="{3D46F3A4-DD82-EAEF-3763-8C5F90FF833B}"/>
              </a:ext>
            </a:extLst>
          </p:cNvPr>
          <p:cNvSpPr txBox="1">
            <a:spLocks noChangeArrowheads="1"/>
          </p:cNvSpPr>
          <p:nvPr/>
        </p:nvSpPr>
        <p:spPr bwMode="auto">
          <a:xfrm>
            <a:off x="5473700" y="2605089"/>
            <a:ext cx="3024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altLang="en-US" b="1"/>
              <a:t>Average time at lookout 13 mins</a:t>
            </a:r>
          </a:p>
          <a:p>
            <a:endParaRPr lang="en-AU" altLang="en-US"/>
          </a:p>
        </p:txBody>
      </p:sp>
      <p:sp>
        <p:nvSpPr>
          <p:cNvPr id="53255" name="TextBox 14">
            <a:extLst>
              <a:ext uri="{FF2B5EF4-FFF2-40B4-BE49-F238E27FC236}">
                <a16:creationId xmlns:a16="http://schemas.microsoft.com/office/drawing/2014/main" id="{94166633-8D6F-C5F3-2633-40B89464E259}"/>
              </a:ext>
            </a:extLst>
          </p:cNvPr>
          <p:cNvSpPr txBox="1">
            <a:spLocks noChangeArrowheads="1"/>
          </p:cNvSpPr>
          <p:nvPr/>
        </p:nvSpPr>
        <p:spPr bwMode="auto">
          <a:xfrm>
            <a:off x="5757864" y="3182938"/>
            <a:ext cx="3754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altLang="en-US" b="1"/>
              <a:t>47% of phones then continued on to edge of beach</a:t>
            </a:r>
          </a:p>
        </p:txBody>
      </p:sp>
      <p:sp>
        <p:nvSpPr>
          <p:cNvPr id="17" name="TextBox 16">
            <a:extLst>
              <a:ext uri="{FF2B5EF4-FFF2-40B4-BE49-F238E27FC236}">
                <a16:creationId xmlns:a16="http://schemas.microsoft.com/office/drawing/2014/main" id="{7F3F87AE-7642-3A28-808D-6F0D09443A5D}"/>
              </a:ext>
            </a:extLst>
          </p:cNvPr>
          <p:cNvSpPr txBox="1"/>
          <p:nvPr/>
        </p:nvSpPr>
        <p:spPr>
          <a:xfrm>
            <a:off x="3719514" y="5694363"/>
            <a:ext cx="5049837" cy="254000"/>
          </a:xfrm>
          <a:prstGeom prst="rect">
            <a:avLst/>
          </a:prstGeom>
          <a:noFill/>
        </p:spPr>
        <p:txBody>
          <a:bodyPr>
            <a:spAutoFit/>
          </a:bodyPr>
          <a:lstStyle/>
          <a:p>
            <a:pPr algn="ctr">
              <a:defRPr/>
            </a:pPr>
            <a:r>
              <a:rPr lang="en-AU" sz="1050" dirty="0"/>
              <a:t>Photograph courtesy of Paul Fleming @</a:t>
            </a:r>
            <a:r>
              <a:rPr lang="en-AU" sz="1050" dirty="0" err="1"/>
              <a:t>LoveThyWalrus</a:t>
            </a:r>
            <a:endParaRPr lang="en-AU" sz="1050" dirty="0"/>
          </a:p>
        </p:txBody>
      </p:sp>
      <p:sp>
        <p:nvSpPr>
          <p:cNvPr id="53257" name="TextBox 19">
            <a:extLst>
              <a:ext uri="{FF2B5EF4-FFF2-40B4-BE49-F238E27FC236}">
                <a16:creationId xmlns:a16="http://schemas.microsoft.com/office/drawing/2014/main" id="{7C219F65-A273-1786-522B-795D61DBD823}"/>
              </a:ext>
            </a:extLst>
          </p:cNvPr>
          <p:cNvSpPr txBox="1">
            <a:spLocks noChangeArrowheads="1"/>
          </p:cNvSpPr>
          <p:nvPr/>
        </p:nvSpPr>
        <p:spPr bwMode="auto">
          <a:xfrm>
            <a:off x="5757864" y="3860800"/>
            <a:ext cx="3754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altLang="en-US" b="1"/>
              <a:t>23% of phones were then recorded on beach itself</a:t>
            </a:r>
          </a:p>
        </p:txBody>
      </p:sp>
      <p:sp>
        <p:nvSpPr>
          <p:cNvPr id="53258" name="Rectangle 3">
            <a:extLst>
              <a:ext uri="{FF2B5EF4-FFF2-40B4-BE49-F238E27FC236}">
                <a16:creationId xmlns:a16="http://schemas.microsoft.com/office/drawing/2014/main" id="{AC62ACAD-6E25-DF7E-1312-20C8733A80D9}"/>
              </a:ext>
            </a:extLst>
          </p:cNvPr>
          <p:cNvSpPr>
            <a:spLocks noChangeArrowheads="1"/>
          </p:cNvSpPr>
          <p:nvPr/>
        </p:nvSpPr>
        <p:spPr bwMode="auto">
          <a:xfrm>
            <a:off x="2370138" y="893764"/>
            <a:ext cx="80311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altLang="en-US" sz="3300">
                <a:latin typeface="Tw Cen MT" panose="020B0602020104020603" pitchFamily="34" charset="0"/>
              </a:rPr>
              <a:t>Usage of National Parks: Freycinet Case Study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921CF248-10CB-1A72-9C23-596FFE299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1" y="857250"/>
            <a:ext cx="77057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61CFA88F-FEB7-80CA-B8FB-4A9EF1189896}"/>
              </a:ext>
            </a:extLst>
          </p:cNvPr>
          <p:cNvCxnSpPr/>
          <p:nvPr/>
        </p:nvCxnSpPr>
        <p:spPr>
          <a:xfrm flipH="1" flipV="1">
            <a:off x="5946775" y="2560639"/>
            <a:ext cx="1219200" cy="40322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C79423F-B519-2FBE-826A-00701AEE65BF}"/>
              </a:ext>
            </a:extLst>
          </p:cNvPr>
          <p:cNvSpPr txBox="1"/>
          <p:nvPr/>
        </p:nvSpPr>
        <p:spPr>
          <a:xfrm>
            <a:off x="7165975" y="2852739"/>
            <a:ext cx="2628900" cy="923925"/>
          </a:xfrm>
          <a:prstGeom prst="rect">
            <a:avLst/>
          </a:prstGeom>
          <a:noFill/>
        </p:spPr>
        <p:txBody>
          <a:bodyPr>
            <a:spAutoFit/>
          </a:bodyPr>
          <a:lstStyle/>
          <a:p>
            <a:pPr defTabSz="685800">
              <a:defRPr/>
            </a:pPr>
            <a:r>
              <a:rPr lang="en-US" sz="1350" dirty="0">
                <a:solidFill>
                  <a:prstClr val="white"/>
                </a:solidFill>
                <a:latin typeface="Calibri"/>
              </a:rPr>
              <a:t>Car Park : 292,000 p/a</a:t>
            </a:r>
          </a:p>
          <a:p>
            <a:pPr defTabSz="685800">
              <a:defRPr/>
            </a:pPr>
            <a:r>
              <a:rPr lang="en-US" sz="1350" dirty="0">
                <a:solidFill>
                  <a:prstClr val="white"/>
                </a:solidFill>
                <a:latin typeface="Calibri"/>
              </a:rPr>
              <a:t> Peak time 11am-2.30pm</a:t>
            </a:r>
          </a:p>
          <a:p>
            <a:pPr defTabSz="685800">
              <a:defRPr/>
            </a:pPr>
            <a:r>
              <a:rPr lang="en-US" sz="1350" dirty="0">
                <a:solidFill>
                  <a:prstClr val="white"/>
                </a:solidFill>
                <a:latin typeface="Calibri"/>
              </a:rPr>
              <a:t>  average stay 1.89hrs</a:t>
            </a:r>
          </a:p>
          <a:p>
            <a:pPr defTabSz="685800">
              <a:defRPr/>
            </a:pPr>
            <a:r>
              <a:rPr lang="en-US" sz="1350" dirty="0">
                <a:solidFill>
                  <a:prstClr val="white"/>
                </a:solidFill>
                <a:latin typeface="Calibri"/>
              </a:rPr>
              <a:t> average stay during peak: 2.3 </a:t>
            </a:r>
            <a:r>
              <a:rPr lang="en-US" sz="1350" dirty="0" err="1">
                <a:solidFill>
                  <a:prstClr val="white"/>
                </a:solidFill>
                <a:latin typeface="Calibri"/>
              </a:rPr>
              <a:t>hrs</a:t>
            </a:r>
            <a:r>
              <a:rPr lang="en-US" sz="1350" dirty="0">
                <a:solidFill>
                  <a:prstClr val="white"/>
                </a:solidFill>
                <a:latin typeface="Calibri"/>
              </a:rPr>
              <a:t> </a:t>
            </a:r>
            <a:endParaRPr lang="en-AU" sz="1350" dirty="0">
              <a:solidFill>
                <a:prstClr val="white"/>
              </a:solidFill>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78262235-B602-472E-2C79-36561507CE03}"/>
              </a:ext>
            </a:extLst>
          </p:cNvPr>
          <p:cNvSpPr>
            <a:spLocks noGrp="1" noChangeArrowheads="1"/>
          </p:cNvSpPr>
          <p:nvPr>
            <p:ph type="title"/>
          </p:nvPr>
        </p:nvSpPr>
        <p:spPr>
          <a:xfrm>
            <a:off x="1409700" y="116679"/>
            <a:ext cx="7886700" cy="995363"/>
          </a:xfrm>
        </p:spPr>
        <p:txBody>
          <a:bodyPr/>
          <a:lstStyle/>
          <a:p>
            <a:r>
              <a:rPr lang="en-US" altLang="en-US" dirty="0">
                <a:latin typeface="Tw Cen MT" panose="020B0602020104020603" pitchFamily="34" charset="0"/>
              </a:rPr>
              <a:t>Road Safety</a:t>
            </a:r>
            <a:endParaRPr lang="en-AU" altLang="en-US" dirty="0">
              <a:latin typeface="Tw Cen MT" panose="020B0602020104020603" pitchFamily="34" charset="0"/>
            </a:endParaRPr>
          </a:p>
        </p:txBody>
      </p:sp>
      <p:sp>
        <p:nvSpPr>
          <p:cNvPr id="3" name="Content Placeholder 2">
            <a:extLst>
              <a:ext uri="{FF2B5EF4-FFF2-40B4-BE49-F238E27FC236}">
                <a16:creationId xmlns:a16="http://schemas.microsoft.com/office/drawing/2014/main" id="{81E7BB05-CD9A-7E9C-9FCC-ABBDFDABD651}"/>
              </a:ext>
            </a:extLst>
          </p:cNvPr>
          <p:cNvSpPr>
            <a:spLocks noGrp="1"/>
          </p:cNvSpPr>
          <p:nvPr>
            <p:ph idx="1"/>
          </p:nvPr>
        </p:nvSpPr>
        <p:spPr>
          <a:xfrm>
            <a:off x="3752850" y="1268809"/>
            <a:ext cx="7886700" cy="849312"/>
          </a:xfrm>
        </p:spPr>
        <p:txBody>
          <a:bodyPr>
            <a:normAutofit fontScale="25000" lnSpcReduction="20000"/>
          </a:bodyPr>
          <a:lstStyle/>
          <a:p>
            <a:pPr>
              <a:defRPr/>
            </a:pPr>
            <a:r>
              <a:rPr lang="en-GB" sz="7200" dirty="0"/>
              <a:t>C132 road between Devonport and Cradle Mountain</a:t>
            </a:r>
            <a:endParaRPr lang="en-AU" sz="7200" dirty="0"/>
          </a:p>
          <a:p>
            <a:pPr>
              <a:defRPr/>
            </a:pPr>
            <a:r>
              <a:rPr lang="en-GB" sz="7200" dirty="0"/>
              <a:t>A 4 between St Marys and the Midlands Highway</a:t>
            </a:r>
            <a:endParaRPr lang="en-AU" sz="7200" dirty="0"/>
          </a:p>
          <a:p>
            <a:pPr>
              <a:defRPr/>
            </a:pPr>
            <a:r>
              <a:rPr lang="en-GB" sz="7200" dirty="0"/>
              <a:t>A 9 between </a:t>
            </a:r>
            <a:r>
              <a:rPr lang="en-GB" sz="7200" dirty="0" err="1"/>
              <a:t>Sorell</a:t>
            </a:r>
            <a:r>
              <a:rPr lang="en-GB" sz="7200" dirty="0"/>
              <a:t> and Port Arthur</a:t>
            </a:r>
            <a:endParaRPr lang="en-AU" sz="7200" dirty="0"/>
          </a:p>
          <a:p>
            <a:pPr>
              <a:defRPr/>
            </a:pPr>
            <a:r>
              <a:rPr lang="en-GB" sz="7200" dirty="0"/>
              <a:t>A3 between </a:t>
            </a:r>
            <a:r>
              <a:rPr lang="en-GB" sz="7200" dirty="0" err="1"/>
              <a:t>Sorell</a:t>
            </a:r>
            <a:r>
              <a:rPr lang="en-GB" sz="7200" dirty="0"/>
              <a:t> and the northern East Coast</a:t>
            </a:r>
            <a:endParaRPr lang="en-AU" sz="7200" dirty="0"/>
          </a:p>
          <a:p>
            <a:pPr>
              <a:defRPr/>
            </a:pPr>
            <a:endParaRPr lang="en-AU" dirty="0">
              <a:solidFill>
                <a:schemeClr val="bg1"/>
              </a:solidFill>
            </a:endParaRPr>
          </a:p>
        </p:txBody>
      </p:sp>
      <p:graphicFrame>
        <p:nvGraphicFramePr>
          <p:cNvPr id="5" name="Chart 4">
            <a:extLst>
              <a:ext uri="{FF2B5EF4-FFF2-40B4-BE49-F238E27FC236}">
                <a16:creationId xmlns:a16="http://schemas.microsoft.com/office/drawing/2014/main" id="{ACA4DAB5-F20F-A35B-0B09-A3708A0A97E1}"/>
              </a:ext>
            </a:extLst>
          </p:cNvPr>
          <p:cNvGraphicFramePr/>
          <p:nvPr/>
        </p:nvGraphicFramePr>
        <p:xfrm>
          <a:off x="666750" y="2967435"/>
          <a:ext cx="4686300" cy="2621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9DC9958-FE86-4A58-2A74-6354AF13C61E}"/>
              </a:ext>
            </a:extLst>
          </p:cNvPr>
          <p:cNvGraphicFramePr/>
          <p:nvPr/>
        </p:nvGraphicFramePr>
        <p:xfrm>
          <a:off x="6453319" y="2957910"/>
          <a:ext cx="4600575" cy="263128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24958" y="332458"/>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Big </a:t>
            </a:r>
            <a:r>
              <a:rPr lang="en-US" sz="3500" b="1" dirty="0">
                <a:solidFill>
                  <a:srgbClr val="2842A2"/>
                </a:solidFill>
                <a:latin typeface="Arial"/>
                <a:ea typeface="Arial"/>
                <a:cs typeface="Arial"/>
                <a:sym typeface="Arial"/>
              </a:rPr>
              <a:t>D</a:t>
            </a:r>
            <a:r>
              <a:rPr kumimoji="0" lang="en-US" sz="3500" b="1" i="0" u="none" strike="noStrike" kern="1200" cap="none" spc="0" normalizeH="0" baseline="0" noProof="0" dirty="0" err="1">
                <a:ln>
                  <a:noFill/>
                </a:ln>
                <a:solidFill>
                  <a:srgbClr val="2842A2"/>
                </a:solidFill>
                <a:effectLst/>
                <a:uLnTx/>
                <a:uFillTx/>
                <a:latin typeface="Arial"/>
                <a:ea typeface="Arial"/>
                <a:cs typeface="Arial"/>
                <a:sym typeface="Arial"/>
              </a:rPr>
              <a:t>ata</a:t>
            </a: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 Skill:  use data to improve organization wide performance</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1">
            <a:extLst>
              <a:ext uri="{FF2B5EF4-FFF2-40B4-BE49-F238E27FC236}">
                <a16:creationId xmlns:a16="http://schemas.microsoft.com/office/drawing/2014/main" id="{80C24B55-06E0-53C4-D98A-F532060E64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2549" y="1270302"/>
            <a:ext cx="7389159" cy="520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6CD40FF-7A90-6C23-DE73-134F61747BE6}"/>
              </a:ext>
            </a:extLst>
          </p:cNvPr>
          <p:cNvSpPr txBox="1"/>
          <p:nvPr/>
        </p:nvSpPr>
        <p:spPr>
          <a:xfrm>
            <a:off x="650291" y="2672848"/>
            <a:ext cx="2931807" cy="2400657"/>
          </a:xfrm>
          <a:prstGeom prst="rect">
            <a:avLst/>
          </a:prstGeom>
          <a:solidFill>
            <a:schemeClr val="accent3">
              <a:lumMod val="20000"/>
              <a:lumOff val="80000"/>
            </a:schemeClr>
          </a:solidFill>
        </p:spPr>
        <p:txBody>
          <a:bodyPr wrap="square" rtlCol="0">
            <a:spAutoFit/>
          </a:bodyPr>
          <a:lstStyle/>
          <a:p>
            <a:pPr lvl="0">
              <a:defRPr/>
            </a:pPr>
            <a:r>
              <a:rPr kumimoji="0" lang="en-US" sz="30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Should the destination bid and pay to host a (mega or local) event?</a:t>
            </a:r>
          </a:p>
        </p:txBody>
      </p:sp>
    </p:spTree>
    <p:extLst>
      <p:ext uri="{BB962C8B-B14F-4D97-AF65-F5344CB8AC3E}">
        <p14:creationId xmlns:p14="http://schemas.microsoft.com/office/powerpoint/2010/main" val="3105706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Big data driven investment decisions</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AA148F4B-41A1-B062-196F-678001D2936B}"/>
              </a:ext>
            </a:extLst>
          </p:cNvPr>
          <p:cNvSpPr txBox="1"/>
          <p:nvPr/>
        </p:nvSpPr>
        <p:spPr>
          <a:xfrm>
            <a:off x="1283516" y="1539988"/>
            <a:ext cx="8808440" cy="4185761"/>
          </a:xfrm>
          <a:prstGeom prst="rect">
            <a:avLst/>
          </a:prstGeom>
          <a:noFill/>
        </p:spPr>
        <p:txBody>
          <a:bodyPr wrap="square">
            <a:spAutoFit/>
          </a:bodyPr>
          <a:lstStyle/>
          <a:p>
            <a:pPr marL="571500" indent="-571500">
              <a:buFont typeface="Arial" panose="020B0604020202020204" pitchFamily="34" charset="0"/>
              <a:buChar char="•"/>
              <a:defRPr/>
            </a:pPr>
            <a:r>
              <a:rPr lang="en-AU" sz="3800" dirty="0"/>
              <a:t>Pre, post and during event spending (</a:t>
            </a:r>
            <a:r>
              <a:rPr lang="en-AU" sz="3800" dirty="0" err="1"/>
              <a:t>Spendmap</a:t>
            </a:r>
            <a:r>
              <a:rPr lang="en-AU" sz="3800" dirty="0"/>
              <a:t>)</a:t>
            </a:r>
          </a:p>
          <a:p>
            <a:pPr marL="571500" indent="-571500">
              <a:buFont typeface="Arial" panose="020B0604020202020204" pitchFamily="34" charset="0"/>
              <a:buChar char="•"/>
              <a:defRPr/>
            </a:pPr>
            <a:r>
              <a:rPr lang="en-AU" sz="3800" dirty="0"/>
              <a:t>Employment positions advertised (Seek)</a:t>
            </a:r>
          </a:p>
          <a:p>
            <a:pPr marL="571500" indent="-571500">
              <a:buFont typeface="Arial" panose="020B0604020202020204" pitchFamily="34" charset="0"/>
              <a:buChar char="•"/>
              <a:defRPr/>
            </a:pPr>
            <a:r>
              <a:rPr lang="en-AU" sz="3800" dirty="0"/>
              <a:t>Increased fitness levels (</a:t>
            </a:r>
            <a:r>
              <a:rPr lang="en-AU" sz="3800" dirty="0" err="1"/>
              <a:t>MapMyRun</a:t>
            </a:r>
            <a:r>
              <a:rPr lang="en-AU" sz="3800" dirty="0"/>
              <a:t> and Strava)</a:t>
            </a:r>
          </a:p>
          <a:p>
            <a:pPr marL="571500" indent="-571500">
              <a:buFont typeface="Arial" panose="020B0604020202020204" pitchFamily="34" charset="0"/>
              <a:buChar char="•"/>
              <a:defRPr/>
            </a:pPr>
            <a:r>
              <a:rPr lang="en-AU" sz="3800" dirty="0"/>
              <a:t>Quality of life - Community well-being (</a:t>
            </a:r>
            <a:r>
              <a:rPr lang="en-AU" sz="3800" dirty="0" err="1"/>
              <a:t>Neighbourlytics</a:t>
            </a:r>
            <a:r>
              <a:rPr lang="en-AU" sz="3800" dirty="0"/>
              <a:t>)</a:t>
            </a:r>
          </a:p>
        </p:txBody>
      </p:sp>
    </p:spTree>
    <p:extLst>
      <p:ext uri="{BB962C8B-B14F-4D97-AF65-F5344CB8AC3E}">
        <p14:creationId xmlns:p14="http://schemas.microsoft.com/office/powerpoint/2010/main" val="2015898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60867" y="117180"/>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Big Data Skill: </a:t>
            </a: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500" b="1" dirty="0">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use data </a:t>
            </a: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to </a:t>
            </a:r>
            <a:r>
              <a:rPr kumimoji="0" lang="en-US" sz="3500" b="1" i="0" u="none" strike="noStrike" kern="1200" cap="none" spc="0" normalizeH="0" baseline="0" noProof="0" dirty="0" err="1">
                <a:ln>
                  <a:noFill/>
                </a:ln>
                <a:solidFill>
                  <a:srgbClr val="2842A2"/>
                </a:solidFill>
                <a:effectLst/>
                <a:uLnTx/>
                <a:uFillTx/>
                <a:latin typeface="Arial"/>
                <a:ea typeface="Arial"/>
                <a:cs typeface="Arial"/>
                <a:sym typeface="Arial"/>
              </a:rPr>
              <a:t>transfor</a:t>
            </a:r>
            <a:r>
              <a:rPr lang="en-US" sz="3500" b="1" dirty="0">
                <a:solidFill>
                  <a:srgbClr val="2842A2"/>
                </a:solidFill>
                <a:latin typeface="Arial"/>
                <a:ea typeface="Arial"/>
                <a:cs typeface="Arial"/>
                <a:sym typeface="Arial"/>
              </a:rPr>
              <a:t>m /redefine your business</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80527" y="1792894"/>
            <a:ext cx="10580339" cy="4401205"/>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4000" b="1" u="sng" dirty="0"/>
              <a:t>UBER: </a:t>
            </a:r>
            <a:r>
              <a:rPr lang="en-AU" altLang="en-US" sz="4000" dirty="0"/>
              <a:t>taxi – technology company =&gt; Data provider </a:t>
            </a:r>
            <a:br>
              <a:rPr lang="en-AU" altLang="en-US" sz="4000" b="1" u="sng" dirty="0"/>
            </a:br>
            <a:r>
              <a:rPr lang="en-AU" altLang="en-US" sz="4000" b="1" u="sng" dirty="0"/>
              <a:t>Nike: </a:t>
            </a:r>
            <a:r>
              <a:rPr lang="en-AU" altLang="en-US" sz="4000" dirty="0"/>
              <a:t>from shoe manufacturer to a data-driven fitness service</a:t>
            </a:r>
            <a:br>
              <a:rPr lang="en-AU" altLang="en-US" sz="4000" dirty="0"/>
            </a:br>
            <a:r>
              <a:rPr lang="en-AU" altLang="en-US" sz="4000" b="1" u="sng" dirty="0"/>
              <a:t>Netflix: </a:t>
            </a:r>
            <a:r>
              <a:rPr lang="en-AU" altLang="en-US" sz="4000" dirty="0"/>
              <a:t>from media distributor to media producer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4000" dirty="0"/>
              <a:t> </a:t>
            </a:r>
            <a:br>
              <a:rPr lang="en-AU" altLang="en-US" sz="4000" dirty="0"/>
            </a:br>
            <a:r>
              <a:rPr lang="en-AU" altLang="en-US" sz="4000" b="1" u="sng" dirty="0"/>
              <a:t>DESTINATIONS: ?</a:t>
            </a:r>
            <a:endParaRPr kumimoji="0" lang="en-US" sz="40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34133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0" u="none" strike="noStrike" baseline="0" dirty="0">
                <a:solidFill>
                  <a:schemeClr val="accent1"/>
                </a:solidFill>
                <a:latin typeface="Constantia" panose="02030602050306030303" pitchFamily="18" charset="0"/>
              </a:rPr>
              <a:t>eight areas that smart destinations seeks to improve:</a:t>
            </a: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21805" y="1349173"/>
            <a:ext cx="9559686" cy="5016758"/>
          </a:xfrm>
          <a:prstGeom prst="rect">
            <a:avLst/>
          </a:prstGeom>
          <a:solidFill>
            <a:schemeClr val="accent3">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a:solidFill>
                  <a:srgbClr val="000000"/>
                </a:solidFill>
                <a:latin typeface="Constantia" panose="02030602050306030303" pitchFamily="18" charset="0"/>
              </a:rPr>
              <a:t>Governance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a:solidFill>
                  <a:srgbClr val="000000"/>
                </a:solidFill>
                <a:latin typeface="Constantia" panose="02030602050306030303" pitchFamily="18" charset="0"/>
              </a:rPr>
              <a:t>Planning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a:solidFill>
                  <a:srgbClr val="000000"/>
                </a:solidFill>
                <a:latin typeface="Constantia" panose="02030602050306030303" pitchFamily="18" charset="0"/>
              </a:rPr>
              <a:t>Productivity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a:solidFill>
                  <a:srgbClr val="000000"/>
                </a:solidFill>
                <a:latin typeface="Constantia" panose="02030602050306030303" pitchFamily="18" charset="0"/>
              </a:rPr>
              <a:t>Innovation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err="1">
                <a:solidFill>
                  <a:srgbClr val="000000"/>
                </a:solidFill>
                <a:latin typeface="Constantia" panose="02030602050306030303" pitchFamily="18" charset="0"/>
              </a:rPr>
              <a:t>Liveability</a:t>
            </a:r>
            <a:r>
              <a:rPr lang="en-US" sz="4000" b="0" i="0" u="none" strike="noStrike" baseline="0" dirty="0">
                <a:solidFill>
                  <a:srgbClr val="000000"/>
                </a:solidFill>
                <a:latin typeface="Constantia" panose="02030602050306030303" pitchFamily="18" charset="0"/>
              </a:rPr>
              <a:t>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a:solidFill>
                  <a:srgbClr val="000000"/>
                </a:solidFill>
                <a:latin typeface="Constantia" panose="02030602050306030303" pitchFamily="18" charset="0"/>
              </a:rPr>
              <a:t>Wellbeing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a:solidFill>
                  <a:srgbClr val="000000"/>
                </a:solidFill>
                <a:latin typeface="Constantia" panose="02030602050306030303" pitchFamily="18" charset="0"/>
              </a:rPr>
              <a:t>Sustainability</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4000" b="0" i="0" u="none" strike="noStrike" baseline="0" dirty="0">
                <a:solidFill>
                  <a:srgbClr val="000000"/>
                </a:solidFill>
                <a:latin typeface="Constantia" panose="02030602050306030303" pitchFamily="18" charset="0"/>
              </a:rPr>
              <a:t>Accessibility </a:t>
            </a:r>
            <a:endParaRPr kumimoji="0" lang="en-US" sz="40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74300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Steps &amp; skills for using big data</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0" y="915142"/>
            <a:ext cx="4899171" cy="3816429"/>
          </a:xfrm>
          <a:prstGeom prst="rect">
            <a:avLst/>
          </a:prstGeom>
          <a:solidFill>
            <a:schemeClr val="accent3">
              <a:lumMod val="20000"/>
              <a:lumOff val="80000"/>
            </a:schemeClr>
          </a:solidFill>
        </p:spPr>
        <p:txBody>
          <a:bodyPr wrap="square" rtlCol="0">
            <a:spAutoFit/>
          </a:bodyPr>
          <a:lstStyle/>
          <a:p>
            <a:endParaRPr lang="en-US" altLang="en-US" sz="2400" u="sng" dirty="0"/>
          </a:p>
          <a:p>
            <a:pPr marL="457200" indent="-457200">
              <a:buFont typeface="+mj-lt"/>
              <a:buAutoNum type="arabicPeriod"/>
            </a:pPr>
            <a:r>
              <a:rPr lang="en-US" altLang="en-US" sz="2000" dirty="0"/>
              <a:t>Identify a strategic policy issue / goal</a:t>
            </a:r>
            <a:endParaRPr lang="el-GR" altLang="en-US" sz="2000" dirty="0"/>
          </a:p>
          <a:p>
            <a:pPr marL="457200" indent="-457200">
              <a:buFont typeface="+mj-lt"/>
              <a:buAutoNum type="arabicPeriod"/>
            </a:pPr>
            <a:r>
              <a:rPr lang="en-US" altLang="en-US" sz="2000" dirty="0"/>
              <a:t>Develop &amp; set the questions to be answered </a:t>
            </a:r>
            <a:endParaRPr lang="el-GR" altLang="en-US" sz="2000" dirty="0"/>
          </a:p>
          <a:p>
            <a:pPr marL="457200" indent="-457200">
              <a:buFont typeface="+mj-lt"/>
              <a:buAutoNum type="arabicPeriod"/>
            </a:pPr>
            <a:r>
              <a:rPr lang="en-US" altLang="en-US" sz="2000" dirty="0"/>
              <a:t>Establish a big data project team </a:t>
            </a:r>
            <a:endParaRPr lang="el-GR" altLang="en-US" sz="2000" dirty="0"/>
          </a:p>
          <a:p>
            <a:pPr marL="457200" indent="-457200">
              <a:buFont typeface="+mj-lt"/>
              <a:buAutoNum type="arabicPeriod"/>
            </a:pPr>
            <a:r>
              <a:rPr lang="en-US" altLang="en-US" sz="2000" dirty="0"/>
              <a:t>Determine &amp; define the variables to answer the questions </a:t>
            </a:r>
            <a:endParaRPr lang="el-GR" altLang="en-US" sz="2000" dirty="0"/>
          </a:p>
          <a:p>
            <a:pPr marL="457200" indent="-457200">
              <a:buFont typeface="+mj-lt"/>
              <a:buAutoNum type="arabicPeriod"/>
            </a:pPr>
            <a:r>
              <a:rPr lang="en-US" altLang="en-US" sz="2000" dirty="0"/>
              <a:t>For each variable, identify indicators that can be measured </a:t>
            </a:r>
            <a:endParaRPr lang="el-GR" altLang="en-US" sz="2000" dirty="0"/>
          </a:p>
          <a:p>
            <a:pPr marL="457200" indent="-457200">
              <a:buFont typeface="+mj-lt"/>
              <a:buAutoNum type="arabicPeriod"/>
            </a:pPr>
            <a:r>
              <a:rPr lang="en-US" altLang="en-US" sz="2000" dirty="0"/>
              <a:t>Identify the sources of data for each indicator </a:t>
            </a:r>
            <a:endParaRPr lang="el-GR" alt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260EFF89-433D-CBA8-7AB2-A14DEE140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171" y="1602297"/>
            <a:ext cx="6649977" cy="525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615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TO SUMMARISE: The big data skill set </a:t>
            </a: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500" b="1" dirty="0">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The big data team</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460867" y="1618185"/>
            <a:ext cx="9559686" cy="5078313"/>
          </a:xfrm>
          <a:prstGeom prst="rect">
            <a:avLst/>
          </a:prstGeom>
          <a:solidFill>
            <a:schemeClr val="accent3">
              <a:lumMod val="20000"/>
              <a:lumOff val="80000"/>
            </a:schemeClr>
          </a:solidFill>
        </p:spPr>
        <p:txBody>
          <a:bodyPr wrap="square" rtlCol="0">
            <a:spAutoFit/>
          </a:bodyPr>
          <a:lstStyle/>
          <a:p>
            <a:pPr lvl="0">
              <a:defRPr/>
            </a:pPr>
            <a:r>
              <a:rPr lang="en-US" b="1" u="sng" dirty="0">
                <a:solidFill>
                  <a:srgbClr val="333333"/>
                </a:solidFill>
                <a:latin typeface="Calibri" panose="020F0502020204030204" pitchFamily="34" charset="0"/>
                <a:ea typeface="Calibri" panose="020F0502020204030204" pitchFamily="34" charset="0"/>
              </a:rPr>
              <a:t>Business problem definition </a:t>
            </a:r>
            <a:r>
              <a:rPr lang="en-US" dirty="0">
                <a:solidFill>
                  <a:srgbClr val="333333"/>
                </a:solidFill>
                <a:latin typeface="Calibri" panose="020F0502020204030204" pitchFamily="34" charset="0"/>
                <a:ea typeface="Calibri" panose="020F0502020204030204" pitchFamily="34" charset="0"/>
              </a:rPr>
              <a:t>– leadership &amp; DMO vision/goals</a:t>
            </a:r>
          </a:p>
          <a:p>
            <a:pPr lvl="0">
              <a:defRPr/>
            </a:pPr>
            <a:endParaRPr lang="en-US" dirty="0">
              <a:solidFill>
                <a:srgbClr val="333333"/>
              </a:solidFill>
              <a:latin typeface="Calibri" panose="020F0502020204030204" pitchFamily="34" charset="0"/>
              <a:ea typeface="Calibri" panose="020F0502020204030204" pitchFamily="34" charset="0"/>
            </a:endParaRPr>
          </a:p>
          <a:p>
            <a:pPr lvl="0">
              <a:defRPr/>
            </a:pPr>
            <a:r>
              <a:rPr lang="en-US" b="1" u="sng" dirty="0">
                <a:solidFill>
                  <a:srgbClr val="333333"/>
                </a:solidFill>
                <a:latin typeface="Calibri" panose="020F0502020204030204" pitchFamily="34" charset="0"/>
                <a:ea typeface="Calibri" panose="020F0502020204030204" pitchFamily="34" charset="0"/>
              </a:rPr>
              <a:t>Data explorers: </a:t>
            </a:r>
            <a:r>
              <a:rPr lang="en-US" dirty="0">
                <a:solidFill>
                  <a:srgbClr val="333333"/>
                </a:solidFill>
                <a:latin typeface="Calibri" panose="020F0502020204030204" pitchFamily="34" charset="0"/>
                <a:ea typeface="Calibri" panose="020F0502020204030204" pitchFamily="34" charset="0"/>
              </a:rPr>
              <a:t>who filter data to identify usable information  </a:t>
            </a:r>
          </a:p>
          <a:p>
            <a:pPr lvl="0">
              <a:defRPr/>
            </a:pPr>
            <a:r>
              <a:rPr lang="en-US" dirty="0">
                <a:solidFill>
                  <a:srgbClr val="333333"/>
                </a:solidFill>
                <a:latin typeface="Calibri" panose="020F0502020204030204" pitchFamily="34" charset="0"/>
                <a:ea typeface="Calibri" panose="020F0502020204030204" pitchFamily="34" charset="0"/>
              </a:rPr>
              <a:t>Data are captured for different purposes of those that might be used</a:t>
            </a:r>
          </a:p>
          <a:p>
            <a:pPr lvl="0">
              <a:defRPr/>
            </a:pPr>
            <a:r>
              <a:rPr lang="en-US" dirty="0">
                <a:solidFill>
                  <a:srgbClr val="282828"/>
                </a:solidFill>
                <a:latin typeface="Georgia" panose="02040502050405020303" pitchFamily="18" charset="0"/>
                <a:ea typeface="Times New Roman" panose="02020603050405020304" pitchFamily="18" charset="0"/>
                <a:cs typeface="Helvetica" panose="020B0604020202020204" pitchFamily="34" charset="0"/>
              </a:rPr>
              <a:t>- Cash register data is a perfect example. Its original function was to allow companies to track revenue not to predict what product a given customer would buy next</a:t>
            </a:r>
            <a:endParaRPr lang="en-US" dirty="0">
              <a:solidFill>
                <a:srgbClr val="333333"/>
              </a:solidFill>
              <a:latin typeface="Calibri" panose="020F0502020204030204" pitchFamily="34" charset="0"/>
              <a:ea typeface="Times New Roman" panose="02020603050405020304" pitchFamily="18" charset="0"/>
              <a:cs typeface="Helvetica" panose="020B0604020202020204" pitchFamily="34" charset="0"/>
            </a:endParaRPr>
          </a:p>
          <a:p>
            <a:pPr lvl="0">
              <a:defRPr/>
            </a:pPr>
            <a:endParaRPr lang="en-US" i="1" dirty="0">
              <a:solidFill>
                <a:srgbClr val="333333"/>
              </a:solidFill>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u="sng" dirty="0">
              <a:solidFill>
                <a:srgbClr val="333333"/>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srgbClr val="333333"/>
                </a:solidFill>
                <a:latin typeface="Calibri" panose="020F0502020204030204" pitchFamily="34" charset="0"/>
                <a:ea typeface="Calibri" panose="020F0502020204030204" pitchFamily="34" charset="0"/>
              </a:rPr>
              <a:t>D</a:t>
            </a:r>
            <a:r>
              <a:rPr lang="en-US" sz="1800" b="1" u="sng" dirty="0">
                <a:solidFill>
                  <a:srgbClr val="333333"/>
                </a:solidFill>
                <a:effectLst/>
                <a:latin typeface="Calibri" panose="020F0502020204030204" pitchFamily="34" charset="0"/>
                <a:ea typeface="Calibri" panose="020F0502020204030204" pitchFamily="34" charset="0"/>
              </a:rPr>
              <a:t>ata hygienists: </a:t>
            </a:r>
            <a:r>
              <a:rPr lang="en-US" sz="1800" dirty="0">
                <a:solidFill>
                  <a:srgbClr val="333333"/>
                </a:solidFill>
                <a:effectLst/>
                <a:latin typeface="Calibri" panose="020F0502020204030204" pitchFamily="34" charset="0"/>
                <a:ea typeface="Calibri" panose="020F0502020204030204" pitchFamily="34" charset="0"/>
              </a:rPr>
              <a:t>give form to unstructured data by ensuring that it is clean and accurate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solidFill>
                  <a:srgbClr val="282828"/>
                </a:solidFill>
                <a:effectLst/>
                <a:latin typeface="Georgia" panose="02040502050405020303" pitchFamily="18" charset="0"/>
                <a:ea typeface="Times New Roman" panose="02020603050405020304" pitchFamily="18" charset="0"/>
                <a:cs typeface="Helvetica" panose="020B0604020202020204" pitchFamily="34" charset="0"/>
              </a:rPr>
              <a:t>One data set might be measuring calendar days in a year (365), another working days in a year (260), and yet another hours in a year (8765)</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solidFill>
                  <a:srgbClr val="282828"/>
                </a:solidFill>
                <a:effectLst/>
                <a:latin typeface="Georgia" panose="02040502050405020303" pitchFamily="18" charset="0"/>
                <a:ea typeface="Times New Roman" panose="02020603050405020304" pitchFamily="18" charset="0"/>
                <a:cs typeface="Helvetica" panose="020B0604020202020204" pitchFamily="34" charset="0"/>
              </a:rPr>
              <a:t>have old data fields been populated with new types of data but under the old field names? </a:t>
            </a:r>
            <a:endParaRPr lang="en-US" sz="1800" dirty="0">
              <a:solidFill>
                <a:srgbClr val="333333"/>
              </a:solidFill>
              <a:effectLst/>
              <a:latin typeface="Calibri" panose="020F0502020204030204" pitchFamily="34" charset="0"/>
              <a:ea typeface="Calibri" panose="020F0502020204030204" pitchFamily="34" charset="0"/>
            </a:endParaRPr>
          </a:p>
          <a:p>
            <a:pPr lvl="0">
              <a:defRPr/>
            </a:pPr>
            <a:endParaRPr lang="en-US" i="1" dirty="0">
              <a:solidFill>
                <a:srgbClr val="333333"/>
              </a:solidFill>
              <a:latin typeface="Calibri" panose="020F0502020204030204" pitchFamily="34" charset="0"/>
              <a:ea typeface="Calibri" panose="020F0502020204030204" pitchFamily="34" charset="0"/>
            </a:endParaRPr>
          </a:p>
          <a:p>
            <a:pPr lvl="0">
              <a:defRPr/>
            </a:pPr>
            <a:r>
              <a:rPr lang="en-US" b="1" i="1" u="sng" dirty="0">
                <a:solidFill>
                  <a:srgbClr val="333333"/>
                </a:solidFill>
                <a:latin typeface="Calibri" panose="020F0502020204030204" pitchFamily="34" charset="0"/>
                <a:ea typeface="Calibri" panose="020F0502020204030204" pitchFamily="34" charset="0"/>
              </a:rPr>
              <a:t>Data scientists:</a:t>
            </a:r>
            <a:r>
              <a:rPr lang="en-US" b="1" u="sng" dirty="0">
                <a:solidFill>
                  <a:srgbClr val="333333"/>
                </a:solidFill>
                <a:latin typeface="Calibri" panose="020F0502020204030204" pitchFamily="34" charset="0"/>
                <a:ea typeface="Calibri" panose="020F0502020204030204" pitchFamily="34" charset="0"/>
              </a:rPr>
              <a:t> </a:t>
            </a:r>
            <a:r>
              <a:rPr lang="en-US" dirty="0">
                <a:solidFill>
                  <a:srgbClr val="333333"/>
                </a:solidFill>
                <a:latin typeface="Calibri" panose="020F0502020204030204" pitchFamily="34" charset="0"/>
                <a:ea typeface="Calibri" panose="020F0502020204030204" pitchFamily="34" charset="0"/>
              </a:rPr>
              <a:t>creating predictive models from data</a:t>
            </a:r>
          </a:p>
          <a:p>
            <a:pPr lvl="0">
              <a:defRPr/>
            </a:pPr>
            <a:r>
              <a:rPr lang="en-US" dirty="0">
                <a:solidFill>
                  <a:srgbClr val="282828"/>
                </a:solidFill>
                <a:latin typeface="Georgia" panose="02040502050405020303" pitchFamily="18" charset="0"/>
                <a:ea typeface="Times New Roman" panose="02020603050405020304" pitchFamily="18" charset="0"/>
                <a:cs typeface="Helvetica" panose="020B0604020202020204" pitchFamily="34" charset="0"/>
              </a:rPr>
              <a:t>create sophisticated analytics models that, for example, help predict customer behavior and allow advanced customer segmentation and pricing optimization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33333"/>
              </a:solidFill>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dirty="0">
                <a:solidFill>
                  <a:srgbClr val="333333"/>
                </a:solidFill>
                <a:effectLst/>
                <a:latin typeface="Calibri" panose="020F0502020204030204" pitchFamily="34" charset="0"/>
                <a:ea typeface="Calibri" panose="020F0502020204030204" pitchFamily="34" charset="0"/>
              </a:rPr>
              <a:t>Business solution architects: </a:t>
            </a:r>
            <a:r>
              <a:rPr lang="en-US" sz="1800" dirty="0">
                <a:solidFill>
                  <a:srgbClr val="333333"/>
                </a:solidFill>
                <a:effectLst/>
                <a:latin typeface="Calibri" panose="020F0502020204030204" pitchFamily="34" charset="0"/>
                <a:ea typeface="Calibri" panose="020F0502020204030204" pitchFamily="34" charset="0"/>
              </a:rPr>
              <a:t>interpret data analyses results to yield actionable business insights</a:t>
            </a:r>
            <a:endPar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13151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GB" sz="3500" b="1" u="none" strike="noStrike" cap="none" dirty="0">
                <a:solidFill>
                  <a:srgbClr val="2842A2"/>
                </a:solidFill>
                <a:latin typeface="Arial"/>
                <a:ea typeface="Arial"/>
                <a:cs typeface="Arial"/>
                <a:sym typeface="Arial"/>
              </a:rPr>
              <a:t>Resources from the project</a:t>
            </a: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AE3A810D-60DD-484F-991B-8E5EB3A3F521}"/>
              </a:ext>
            </a:extLst>
          </p:cNvPr>
          <p:cNvPicPr>
            <a:picLocks noChangeAspect="1"/>
          </p:cNvPicPr>
          <p:nvPr/>
        </p:nvPicPr>
        <p:blipFill>
          <a:blip r:embed="rId3"/>
          <a:stretch>
            <a:fillRect/>
          </a:stretch>
        </p:blipFill>
        <p:spPr>
          <a:xfrm>
            <a:off x="6415886" y="1116361"/>
            <a:ext cx="1593002" cy="237600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E96F9FB6-2176-AF83-4616-3450914C3369}"/>
              </a:ext>
            </a:extLst>
          </p:cNvPr>
          <p:cNvPicPr>
            <a:picLocks noChangeAspect="1"/>
          </p:cNvPicPr>
          <p:nvPr/>
        </p:nvPicPr>
        <p:blipFill rotWithShape="1">
          <a:blip r:embed="rId4"/>
          <a:srcRect l="2604" t="2109" r="1044" b="2869"/>
          <a:stretch/>
        </p:blipFill>
        <p:spPr>
          <a:xfrm>
            <a:off x="533400" y="1116361"/>
            <a:ext cx="1673323" cy="237600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AE7B0F97-C549-32D0-B4CC-24FDF9483BE2}"/>
              </a:ext>
            </a:extLst>
          </p:cNvPr>
          <p:cNvSpPr txBox="1"/>
          <p:nvPr/>
        </p:nvSpPr>
        <p:spPr>
          <a:xfrm>
            <a:off x="8217873" y="1116361"/>
            <a:ext cx="3197379" cy="2400657"/>
          </a:xfrm>
          <a:prstGeom prst="rect">
            <a:avLst/>
          </a:prstGeom>
          <a:effectLst>
            <a:outerShdw blurRad="50800" dist="38100" algn="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Study on mastering data for tourism by EU destinations</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The study provides an </a:t>
            </a:r>
            <a:r>
              <a:rPr kumimoji="0" lang="en-US" sz="1400" b="1"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analysis of the state of the art on the use of data in the tourism sector </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in Europe and across the world. In addition, it offers a series of recommendations to </a:t>
            </a:r>
            <a:r>
              <a:rPr kumimoji="0" lang="en-US" sz="1400" b="0" i="0" u="none" strike="noStrike" kern="1200" cap="none" spc="0" normalizeH="0" baseline="0" noProof="0" dirty="0" err="1">
                <a:ln>
                  <a:noFill/>
                </a:ln>
                <a:solidFill>
                  <a:prstClr val="black"/>
                </a:solidFill>
                <a:effectLst/>
                <a:uLnTx/>
                <a:uFillTx/>
                <a:latin typeface="Gadugi" panose="020B0502040204020203" pitchFamily="34" charset="0"/>
                <a:ea typeface="Gadugi" panose="020B0502040204020203" pitchFamily="34" charset="0"/>
                <a:cs typeface="+mn-cs"/>
              </a:rPr>
              <a:t>catalyse</a:t>
            </a:r>
            <a:r>
              <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the use of data by European destinations to improve their tourism offer.</a:t>
            </a:r>
            <a:endParaRPr kumimoji="0" lang="it-IT"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sp>
        <p:nvSpPr>
          <p:cNvPr id="12" name="TextBox 11">
            <a:extLst>
              <a:ext uri="{FF2B5EF4-FFF2-40B4-BE49-F238E27FC236}">
                <a16:creationId xmlns:a16="http://schemas.microsoft.com/office/drawing/2014/main" id="{F6ACF732-E7D3-268C-9F77-BD4462FA747B}"/>
              </a:ext>
            </a:extLst>
          </p:cNvPr>
          <p:cNvSpPr txBox="1"/>
          <p:nvPr/>
        </p:nvSpPr>
        <p:spPr>
          <a:xfrm>
            <a:off x="2413936" y="1116361"/>
            <a:ext cx="3485420" cy="2462213"/>
          </a:xfrm>
          <a:prstGeom prst="rect">
            <a:avLst/>
          </a:prstGeom>
          <a:effectLst>
            <a:outerShdw blurRad="50800" dist="38100" algn="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1400" b="1" dirty="0">
                <a:latin typeface="Gadugi" panose="020B0502040204020203" pitchFamily="34" charset="0"/>
                <a:ea typeface="Gadugi" panose="020B0502040204020203" pitchFamily="34" charset="0"/>
              </a:rPr>
              <a:t>EU Guide on data for tourism destinations</a:t>
            </a:r>
          </a:p>
          <a:p>
            <a:pPr algn="just"/>
            <a:r>
              <a:rPr lang="en-GB" sz="1400" dirty="0">
                <a:latin typeface="Gadugi" panose="020B0502040204020203" pitchFamily="34" charset="0"/>
                <a:ea typeface="Gadugi" panose="020B0502040204020203" pitchFamily="34" charset="0"/>
              </a:rPr>
              <a:t>This guide on data for tourism destinations might therefore result useful for any type of destination willing to improve the way they collect and use data for tourism purposes and hopefully become inspirational for those cities, regions, or countries, eager to start their journey towards becoming smart tourism destinations.</a:t>
            </a:r>
            <a:endParaRPr lang="en-US" sz="1400" dirty="0">
              <a:latin typeface="Gadugi" panose="020B0502040204020203" pitchFamily="34" charset="0"/>
              <a:ea typeface="Gadugi" panose="020B0502040204020203" pitchFamily="34" charset="0"/>
            </a:endParaRPr>
          </a:p>
        </p:txBody>
      </p:sp>
      <p:sp>
        <p:nvSpPr>
          <p:cNvPr id="13" name="TextBox 12">
            <a:extLst>
              <a:ext uri="{FF2B5EF4-FFF2-40B4-BE49-F238E27FC236}">
                <a16:creationId xmlns:a16="http://schemas.microsoft.com/office/drawing/2014/main" id="{AE189BEC-D44B-22C4-6135-A495452A69CF}"/>
              </a:ext>
            </a:extLst>
          </p:cNvPr>
          <p:cNvSpPr txBox="1"/>
          <p:nvPr/>
        </p:nvSpPr>
        <p:spPr>
          <a:xfrm>
            <a:off x="1892566" y="3795999"/>
            <a:ext cx="7936601" cy="646986"/>
          </a:xfrm>
          <a:prstGeom prst="roundRect">
            <a:avLst>
              <a:gd name="adj" fmla="val 0"/>
            </a:avLst>
          </a:prstGeom>
          <a:gradFill flip="none" rotWithShape="1">
            <a:gsLst>
              <a:gs pos="0">
                <a:schemeClr val="accent4">
                  <a:lumMod val="5000"/>
                  <a:lumOff val="95000"/>
                </a:schemeClr>
              </a:gs>
              <a:gs pos="40000">
                <a:srgbClr val="FFC000">
                  <a:alpha val="40000"/>
                </a:srgbClr>
              </a:gs>
              <a:gs pos="65000">
                <a:srgbClr val="FFC000">
                  <a:alpha val="60000"/>
                </a:srgbClr>
              </a:gs>
              <a:gs pos="100000">
                <a:srgbClr val="FFC000"/>
              </a:gs>
            </a:gsLst>
            <a:lin ang="5400000" scaled="1"/>
            <a:tileRect/>
          </a:gradFill>
          <a:ln w="28575">
            <a:noFill/>
          </a:ln>
        </p:spPr>
        <p:txBody>
          <a:bodyPr wrap="square" rtlCol="0">
            <a:spAutoFit/>
          </a:bodyPr>
          <a:lstStyle/>
          <a:p>
            <a:pPr algn="ctr"/>
            <a:r>
              <a:rPr lang="en-US" sz="1600" b="1" dirty="0">
                <a:solidFill>
                  <a:srgbClr val="2842A2"/>
                </a:solidFill>
                <a:latin typeface="Gadugi" panose="020B0502040204020203" pitchFamily="34" charset="0"/>
                <a:ea typeface="Gadugi" panose="020B0502040204020203" pitchFamily="34" charset="0"/>
              </a:rPr>
              <a:t>Available for download on the project website:</a:t>
            </a:r>
          </a:p>
          <a:p>
            <a:pPr algn="ctr"/>
            <a:r>
              <a:rPr lang="en-US" sz="1600" dirty="0">
                <a:solidFill>
                  <a:srgbClr val="2842A2"/>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https://smarttourismdestinations.eu/digital-library</a:t>
            </a:r>
            <a:endParaRPr lang="en-US" sz="1600" dirty="0">
              <a:solidFill>
                <a:srgbClr val="2842A2"/>
              </a:solidFill>
              <a:latin typeface="Gadugi" panose="020B0502040204020203" pitchFamily="34" charset="0"/>
              <a:ea typeface="Gadugi" panose="020B0502040204020203" pitchFamily="34" charset="0"/>
            </a:endParaRPr>
          </a:p>
        </p:txBody>
      </p:sp>
      <p:pic>
        <p:nvPicPr>
          <p:cNvPr id="5" name="Imagen 4">
            <a:extLst>
              <a:ext uri="{FF2B5EF4-FFF2-40B4-BE49-F238E27FC236}">
                <a16:creationId xmlns:a16="http://schemas.microsoft.com/office/drawing/2014/main" id="{C472ED01-DC5F-4F5E-BEB8-B2353F6AA5A6}"/>
              </a:ext>
            </a:extLst>
          </p:cNvPr>
          <p:cNvPicPr>
            <a:picLocks noChangeAspect="1"/>
          </p:cNvPicPr>
          <p:nvPr/>
        </p:nvPicPr>
        <p:blipFill>
          <a:blip r:embed="rId6"/>
          <a:stretch>
            <a:fillRect/>
          </a:stretch>
        </p:blipFill>
        <p:spPr>
          <a:xfrm>
            <a:off x="3872707" y="4693960"/>
            <a:ext cx="1417197" cy="2003542"/>
          </a:xfrm>
          <a:prstGeom prst="rect">
            <a:avLst/>
          </a:prstGeom>
          <a:effectLst>
            <a:outerShdw blurRad="190500" algn="l" rotWithShape="0">
              <a:prstClr val="black">
                <a:alpha val="70000"/>
              </a:prstClr>
            </a:outerShdw>
          </a:effectLst>
        </p:spPr>
      </p:pic>
      <p:sp>
        <p:nvSpPr>
          <p:cNvPr id="6" name="TextBox 11">
            <a:extLst>
              <a:ext uri="{FF2B5EF4-FFF2-40B4-BE49-F238E27FC236}">
                <a16:creationId xmlns:a16="http://schemas.microsoft.com/office/drawing/2014/main" id="{F8382DA1-7EF1-711D-ED2D-20741A26F943}"/>
              </a:ext>
            </a:extLst>
          </p:cNvPr>
          <p:cNvSpPr txBox="1"/>
          <p:nvPr/>
        </p:nvSpPr>
        <p:spPr>
          <a:xfrm>
            <a:off x="5618113" y="5071533"/>
            <a:ext cx="3188548" cy="1169551"/>
          </a:xfrm>
          <a:prstGeom prst="rect">
            <a:avLst/>
          </a:prstGeom>
          <a:solidFill>
            <a:schemeClr val="bg1">
              <a:lumMod val="95000"/>
            </a:schemeClr>
          </a:solidFill>
          <a:ln>
            <a:solidFill>
              <a:schemeClr val="tx1">
                <a:lumMod val="50000"/>
                <a:lumOff val="50000"/>
              </a:schemeClr>
            </a:solidFill>
          </a:ln>
          <a:effectLst>
            <a:outerShdw blurRad="50800" dist="38100" algn="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1400" b="1" dirty="0">
                <a:latin typeface="Gadugi" panose="020B0502040204020203" pitchFamily="34" charset="0"/>
                <a:ea typeface="Gadugi" panose="020B0502040204020203" pitchFamily="34" charset="0"/>
              </a:rPr>
              <a:t>Mastering Data: </a:t>
            </a:r>
          </a:p>
          <a:p>
            <a:pPr algn="ctr"/>
            <a:r>
              <a:rPr lang="en-GB" sz="1400" b="1" dirty="0">
                <a:latin typeface="Gadugi" panose="020B0502040204020203" pitchFamily="34" charset="0"/>
                <a:ea typeface="Gadugi" panose="020B0502040204020203" pitchFamily="34" charset="0"/>
              </a:rPr>
              <a:t>A Toolkit for Tourism Destinations</a:t>
            </a:r>
          </a:p>
          <a:p>
            <a:pPr algn="ctr"/>
            <a:endParaRPr lang="en-GB" sz="1400" b="1" dirty="0">
              <a:latin typeface="Gadugi" panose="020B0502040204020203" pitchFamily="34" charset="0"/>
              <a:ea typeface="Gadugi" panose="020B0502040204020203" pitchFamily="34" charset="0"/>
            </a:endParaRPr>
          </a:p>
          <a:p>
            <a:pPr algn="ctr"/>
            <a:r>
              <a:rPr lang="en-GB" sz="1400" b="1" i="1" dirty="0">
                <a:solidFill>
                  <a:srgbClr val="2842A2"/>
                </a:solidFill>
                <a:latin typeface="Gadugi" panose="020B0502040204020203" pitchFamily="34" charset="0"/>
                <a:ea typeface="Gadugi" panose="020B0502040204020203" pitchFamily="34" charset="0"/>
              </a:rPr>
              <a:t>Stay tuned! </a:t>
            </a:r>
          </a:p>
          <a:p>
            <a:pPr algn="ctr"/>
            <a:r>
              <a:rPr lang="en-GB" sz="1400" b="1" i="1" dirty="0">
                <a:solidFill>
                  <a:srgbClr val="2842A2"/>
                </a:solidFill>
                <a:latin typeface="Gadugi" panose="020B0502040204020203" pitchFamily="34" charset="0"/>
                <a:ea typeface="Gadugi" panose="020B0502040204020203" pitchFamily="34" charset="0"/>
              </a:rPr>
              <a:t>To be published soon!</a:t>
            </a:r>
          </a:p>
        </p:txBody>
      </p:sp>
    </p:spTree>
    <p:extLst>
      <p:ext uri="{BB962C8B-B14F-4D97-AF65-F5344CB8AC3E}">
        <p14:creationId xmlns:p14="http://schemas.microsoft.com/office/powerpoint/2010/main" val="3730240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3">
            <a:extLst>
              <a:ext uri="{FF2B5EF4-FFF2-40B4-BE49-F238E27FC236}">
                <a16:creationId xmlns:a16="http://schemas.microsoft.com/office/drawing/2014/main" id="{D18E4F53-7742-BAF9-8D9B-B42E1C152865}"/>
              </a:ext>
            </a:extLst>
          </p:cNvPr>
          <p:cNvSpPr>
            <a:spLocks noGrp="1" noChangeArrowheads="1"/>
          </p:cNvSpPr>
          <p:nvPr>
            <p:ph type="title"/>
          </p:nvPr>
        </p:nvSpPr>
        <p:spPr/>
        <p:txBody>
          <a:bodyPr/>
          <a:lstStyle/>
          <a:p>
            <a:pPr algn="ctr"/>
            <a:r>
              <a:rPr lang="en-AU" altLang="en-US" b="1" dirty="0"/>
              <a:t>Big Data success factors</a:t>
            </a:r>
            <a:endParaRPr lang="en-US" altLang="en-US" b="1" dirty="0"/>
          </a:p>
        </p:txBody>
      </p:sp>
      <p:sp>
        <p:nvSpPr>
          <p:cNvPr id="97283" name="Content Placeholder 4">
            <a:extLst>
              <a:ext uri="{FF2B5EF4-FFF2-40B4-BE49-F238E27FC236}">
                <a16:creationId xmlns:a16="http://schemas.microsoft.com/office/drawing/2014/main" id="{256AA7C5-B6EB-8381-829D-91764A52C132}"/>
              </a:ext>
            </a:extLst>
          </p:cNvPr>
          <p:cNvSpPr>
            <a:spLocks noGrp="1" noChangeArrowheads="1"/>
          </p:cNvSpPr>
          <p:nvPr>
            <p:ph sz="half" idx="1"/>
          </p:nvPr>
        </p:nvSpPr>
        <p:spPr>
          <a:xfrm>
            <a:off x="2209801" y="1981200"/>
            <a:ext cx="1870075" cy="4110038"/>
          </a:xfrm>
        </p:spPr>
        <p:txBody>
          <a:bodyPr/>
          <a:lstStyle/>
          <a:p>
            <a:pPr marL="0" indent="0"/>
            <a:r>
              <a:rPr lang="en-AU" altLang="en-US"/>
              <a:t>Big Data</a:t>
            </a:r>
            <a:endParaRPr lang="en-US" altLang="en-US"/>
          </a:p>
        </p:txBody>
      </p:sp>
      <p:sp>
        <p:nvSpPr>
          <p:cNvPr id="97284" name="Content Placeholder 5">
            <a:extLst>
              <a:ext uri="{FF2B5EF4-FFF2-40B4-BE49-F238E27FC236}">
                <a16:creationId xmlns:a16="http://schemas.microsoft.com/office/drawing/2014/main" id="{B10C0967-7782-6DD0-D602-1392D17BFDA5}"/>
              </a:ext>
            </a:extLst>
          </p:cNvPr>
          <p:cNvSpPr>
            <a:spLocks noGrp="1" noChangeArrowheads="1"/>
          </p:cNvSpPr>
          <p:nvPr>
            <p:ph sz="half" idx="2"/>
          </p:nvPr>
        </p:nvSpPr>
        <p:spPr>
          <a:xfrm>
            <a:off x="8404313" y="1692537"/>
            <a:ext cx="2152650" cy="4110038"/>
          </a:xfrm>
        </p:spPr>
        <p:txBody>
          <a:bodyPr/>
          <a:lstStyle/>
          <a:p>
            <a:pPr marL="0" indent="0"/>
            <a:r>
              <a:rPr lang="en-AU" altLang="en-US" dirty="0"/>
              <a:t>Business Value</a:t>
            </a:r>
            <a:endParaRPr lang="en-US" altLang="en-US" dirty="0"/>
          </a:p>
        </p:txBody>
      </p:sp>
      <p:sp>
        <p:nvSpPr>
          <p:cNvPr id="97285" name="Content Placeholder 5">
            <a:extLst>
              <a:ext uri="{FF2B5EF4-FFF2-40B4-BE49-F238E27FC236}">
                <a16:creationId xmlns:a16="http://schemas.microsoft.com/office/drawing/2014/main" id="{893D9D2C-C500-EE5F-0995-6BACECC48B68}"/>
              </a:ext>
            </a:extLst>
          </p:cNvPr>
          <p:cNvSpPr txBox="1">
            <a:spLocks/>
          </p:cNvSpPr>
          <p:nvPr/>
        </p:nvSpPr>
        <p:spPr bwMode="auto">
          <a:xfrm>
            <a:off x="3347179" y="2936250"/>
            <a:ext cx="4864187" cy="3649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60" tIns="46080" rIns="92160" bIns="46080"/>
          <a:lstStyle>
            <a:lvl1pPr marL="342900" indent="-342900">
              <a:spcBef>
                <a:spcPts val="800"/>
              </a:spcBef>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FFFFFF"/>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FFFFFF"/>
                </a:solidFill>
                <a:latin typeface="Arial" panose="020B060402020202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FFFFFF"/>
                </a:solidFill>
                <a:latin typeface="Arial" panose="020B060402020202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Arial" panose="020B0604020202020204" pitchFamily="34" charset="0"/>
                <a:ea typeface="Microsoft YaHei" panose="020B0503020204020204" pitchFamily="34" charset="-122"/>
              </a:defRPr>
            </a:lvl9pPr>
          </a:lstStyle>
          <a:p>
            <a:pPr algn="ctr"/>
            <a:r>
              <a:rPr lang="en-AU" altLang="en-US" sz="2000" dirty="0">
                <a:solidFill>
                  <a:schemeClr val="tx1"/>
                </a:solidFill>
              </a:rPr>
              <a:t>ICT INFRASTRUCTURE </a:t>
            </a:r>
          </a:p>
          <a:p>
            <a:pPr algn="ctr"/>
            <a:r>
              <a:rPr lang="en-AU" altLang="en-US" sz="2000" dirty="0">
                <a:solidFill>
                  <a:schemeClr val="tx1"/>
                </a:solidFill>
              </a:rPr>
              <a:t>Big Data QUALITY</a:t>
            </a:r>
            <a:endParaRPr lang="en-US" altLang="en-US" sz="2000" dirty="0">
              <a:solidFill>
                <a:schemeClr val="tx1"/>
              </a:solidFill>
            </a:endParaRPr>
          </a:p>
          <a:p>
            <a:pPr algn="ctr"/>
            <a:r>
              <a:rPr lang="en-AU" altLang="en-US" sz="2000" b="1" dirty="0">
                <a:solidFill>
                  <a:schemeClr val="tx1"/>
                </a:solidFill>
              </a:rPr>
              <a:t>Business Analytics CAPABILITIES</a:t>
            </a:r>
          </a:p>
          <a:p>
            <a:pPr algn="ctr"/>
            <a:r>
              <a:rPr lang="en-AU" altLang="en-US" sz="2000" dirty="0">
                <a:solidFill>
                  <a:schemeClr val="tx1"/>
                </a:solidFill>
              </a:rPr>
              <a:t>CREATIVITY</a:t>
            </a:r>
          </a:p>
          <a:p>
            <a:pPr algn="ctr"/>
            <a:r>
              <a:rPr lang="en-AU" altLang="en-US" sz="2000" dirty="0">
                <a:solidFill>
                  <a:schemeClr val="tx1"/>
                </a:solidFill>
              </a:rPr>
              <a:t>Big Data Leadership </a:t>
            </a:r>
          </a:p>
          <a:p>
            <a:pPr algn="ctr"/>
            <a:r>
              <a:rPr lang="en-AU" altLang="en-US" sz="2000" dirty="0">
                <a:solidFill>
                  <a:schemeClr val="tx1"/>
                </a:solidFill>
              </a:rPr>
              <a:t>Data partnerships </a:t>
            </a:r>
          </a:p>
          <a:p>
            <a:pPr algn="ctr"/>
            <a:r>
              <a:rPr lang="en-AU" altLang="en-US" sz="2000" dirty="0">
                <a:solidFill>
                  <a:schemeClr val="tx1"/>
                </a:solidFill>
              </a:rPr>
              <a:t>ORGANISATIONAL CULTURE</a:t>
            </a:r>
          </a:p>
          <a:p>
            <a:pPr algn="ctr"/>
            <a:r>
              <a:rPr lang="en-AU" altLang="en-US" sz="2000" dirty="0">
                <a:solidFill>
                  <a:schemeClr val="tx1"/>
                </a:solidFill>
              </a:rPr>
              <a:t>POLICY</a:t>
            </a:r>
          </a:p>
          <a:p>
            <a:pPr algn="ctr"/>
            <a:r>
              <a:rPr lang="en-AU" altLang="en-US" sz="2000" dirty="0">
                <a:solidFill>
                  <a:schemeClr val="tx1"/>
                </a:solidFill>
              </a:rPr>
              <a:t>COMPETITIVE CONTEXT</a:t>
            </a:r>
          </a:p>
        </p:txBody>
      </p:sp>
      <p:sp>
        <p:nvSpPr>
          <p:cNvPr id="97286" name="Arrow: Right 7">
            <a:extLst>
              <a:ext uri="{FF2B5EF4-FFF2-40B4-BE49-F238E27FC236}">
                <a16:creationId xmlns:a16="http://schemas.microsoft.com/office/drawing/2014/main" id="{15FF688B-E4E5-102D-5B92-6DF8138512F6}"/>
              </a:ext>
            </a:extLst>
          </p:cNvPr>
          <p:cNvSpPr>
            <a:spLocks noChangeArrowheads="1"/>
          </p:cNvSpPr>
          <p:nvPr/>
        </p:nvSpPr>
        <p:spPr bwMode="auto">
          <a:xfrm>
            <a:off x="4079876" y="1610687"/>
            <a:ext cx="3612829" cy="868990"/>
          </a:xfrm>
          <a:prstGeom prst="rightArrow">
            <a:avLst>
              <a:gd name="adj1" fmla="val 50000"/>
              <a:gd name="adj2" fmla="val 50178"/>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Clr>
                <a:srgbClr val="000000"/>
              </a:buClr>
              <a:buSzPct val="100000"/>
              <a:buFont typeface="Times New Roman" panose="02020603050405020304" pitchFamily="18" charset="0"/>
              <a:buNone/>
            </a:pPr>
            <a:r>
              <a:rPr lang="en-US" altLang="en-US" sz="2800" dirty="0">
                <a:solidFill>
                  <a:srgbClr val="FFFF00"/>
                </a:solidFill>
              </a:rPr>
              <a:t>BIG DATA PARADOX</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842A2"/>
        </a:solidFill>
        <a:effectLst/>
      </p:bgPr>
    </p:bg>
    <p:spTree>
      <p:nvGrpSpPr>
        <p:cNvPr id="1" name=""/>
        <p:cNvGrpSpPr/>
        <p:nvPr/>
      </p:nvGrpSpPr>
      <p:grpSpPr>
        <a:xfrm>
          <a:off x="0" y="0"/>
          <a:ext cx="0" cy="0"/>
          <a:chOff x="0" y="0"/>
          <a:chExt cx="0" cy="0"/>
        </a:xfrm>
      </p:grpSpPr>
      <p:sp>
        <p:nvSpPr>
          <p:cNvPr id="3" name="Google Shape;494;p52">
            <a:extLst>
              <a:ext uri="{FF2B5EF4-FFF2-40B4-BE49-F238E27FC236}">
                <a16:creationId xmlns:a16="http://schemas.microsoft.com/office/drawing/2014/main" id="{CC095A89-775B-415D-985B-4DC0DDDD969C}"/>
              </a:ext>
            </a:extLst>
          </p:cNvPr>
          <p:cNvSpPr/>
          <p:nvPr/>
        </p:nvSpPr>
        <p:spPr>
          <a:xfrm>
            <a:off x="0" y="3553905"/>
            <a:ext cx="5610835" cy="1449452"/>
          </a:xfrm>
          <a:prstGeom prst="rect">
            <a:avLst/>
          </a:prstGeom>
          <a:noFill/>
          <a:ln>
            <a:noFill/>
          </a:ln>
        </p:spPr>
        <p:txBody>
          <a:bodyPr spcFirstLastPara="1" wrap="square" lIns="91425" tIns="45700" rIns="91425" bIns="45700" anchor="ctr" anchorCtr="0">
            <a:noAutofit/>
          </a:bodyPr>
          <a:lstStyle/>
          <a:p>
            <a:pPr marL="536575" marR="0" lvl="0" indent="0" algn="l" defTabSz="914400" rtl="0" eaLnBrk="1" fontAlgn="auto" latinLnBrk="0" hangingPunct="1">
              <a:lnSpc>
                <a:spcPct val="100000"/>
              </a:lnSpc>
              <a:spcBef>
                <a:spcPts val="0"/>
              </a:spcBef>
              <a:spcAft>
                <a:spcPts val="1200"/>
              </a:spcAft>
              <a:buClr>
                <a:srgbClr val="000000"/>
              </a:buClr>
              <a:buSzPts val="1539"/>
              <a:buFontTx/>
              <a:buNone/>
              <a:tabLst/>
              <a:defRPr/>
            </a:pPr>
            <a:r>
              <a:rPr kumimoji="0" lang="it-IT" sz="2000" b="1" i="0" u="sng" strike="noStrike" kern="1200" cap="none" spc="0" normalizeH="0" baseline="0" noProof="0" dirty="0">
                <a:ln>
                  <a:noFill/>
                </a:ln>
                <a:solidFill>
                  <a:srgbClr val="FECB3A"/>
                </a:solidFill>
                <a:effectLst/>
                <a:uLnTx/>
                <a:uFillTx/>
                <a:latin typeface="Gadugi" panose="020B0502040204020203" pitchFamily="34" charset="0"/>
                <a:ea typeface="Gadugi" panose="020B0502040204020203" pitchFamily="34" charset="0"/>
                <a:cs typeface="Arial"/>
                <a:sym typeface="Arial"/>
              </a:rPr>
              <a:t>Expert:</a:t>
            </a:r>
          </a:p>
          <a:p>
            <a:pPr marL="536575" marR="0" lvl="0" indent="0" algn="l" defTabSz="914400" rtl="0" eaLnBrk="1" fontAlgn="auto" latinLnBrk="0" hangingPunct="1">
              <a:lnSpc>
                <a:spcPct val="100000"/>
              </a:lnSpc>
              <a:spcBef>
                <a:spcPts val="0"/>
              </a:spcBef>
              <a:spcAft>
                <a:spcPts val="600"/>
              </a:spcAft>
              <a:buClr>
                <a:srgbClr val="000000"/>
              </a:buClr>
              <a:buSzPts val="1539"/>
              <a:buFontTx/>
              <a:buNone/>
              <a:tabLst/>
              <a:defRPr/>
            </a:pPr>
            <a:r>
              <a:rPr kumimoji="0" lang="it-IT" sz="2000" b="1" i="0" u="none" strike="noStrike" kern="1200" cap="none" spc="0" normalizeH="0" baseline="0" noProof="0" dirty="0">
                <a:ln>
                  <a:noFill/>
                </a:ln>
                <a:solidFill>
                  <a:srgbClr val="FECB3A"/>
                </a:solidFill>
                <a:effectLst/>
                <a:uLnTx/>
                <a:uFillTx/>
                <a:latin typeface="Gadugi" panose="020B0502040204020203" pitchFamily="34" charset="0"/>
                <a:ea typeface="Gadugi" panose="020B0502040204020203" pitchFamily="34" charset="0"/>
                <a:cs typeface="Arial"/>
                <a:sym typeface="Arial"/>
              </a:rPr>
              <a:t>Estrella Díaz Sánchez</a:t>
            </a:r>
          </a:p>
        </p:txBody>
      </p:sp>
      <p:pic>
        <p:nvPicPr>
          <p:cNvPr id="4" name="Google Shape;455;p1">
            <a:extLst>
              <a:ext uri="{FF2B5EF4-FFF2-40B4-BE49-F238E27FC236}">
                <a16:creationId xmlns:a16="http://schemas.microsoft.com/office/drawing/2014/main" id="{3B7454F5-3A5B-4CCA-A146-7A3A722F5D62}"/>
              </a:ext>
            </a:extLst>
          </p:cNvPr>
          <p:cNvPicPr preferRelativeResize="0">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558873" y="5417580"/>
            <a:ext cx="2160185" cy="1175881"/>
          </a:xfrm>
          <a:prstGeom prst="rect">
            <a:avLst/>
          </a:prstGeom>
          <a:noFill/>
          <a:ln>
            <a:noFill/>
          </a:ln>
        </p:spPr>
      </p:pic>
      <p:sp>
        <p:nvSpPr>
          <p:cNvPr id="5" name="Google Shape;494;p52">
            <a:extLst>
              <a:ext uri="{FF2B5EF4-FFF2-40B4-BE49-F238E27FC236}">
                <a16:creationId xmlns:a16="http://schemas.microsoft.com/office/drawing/2014/main" id="{3031F23E-A30B-4320-AC3B-CDD0B36DE5F4}"/>
              </a:ext>
            </a:extLst>
          </p:cNvPr>
          <p:cNvSpPr/>
          <p:nvPr/>
        </p:nvSpPr>
        <p:spPr>
          <a:xfrm>
            <a:off x="0" y="923279"/>
            <a:ext cx="5610835" cy="2423516"/>
          </a:xfrm>
          <a:prstGeom prst="rect">
            <a:avLst/>
          </a:prstGeom>
          <a:solidFill>
            <a:srgbClr val="FECB3A"/>
          </a:solidFill>
          <a:ln>
            <a:noFill/>
          </a:ln>
        </p:spPr>
        <p:txBody>
          <a:bodyPr spcFirstLastPara="1" wrap="square" lIns="91425" tIns="45700" rIns="91425" bIns="45700" anchor="ctr" anchorCtr="0">
            <a:noAutofit/>
          </a:bodyPr>
          <a:lstStyle/>
          <a:p>
            <a:pPr marL="449263" marR="0" lvl="0" indent="0" algn="l" defTabSz="914400" rtl="0" eaLnBrk="1" fontAlgn="auto" latinLnBrk="0" hangingPunct="1">
              <a:lnSpc>
                <a:spcPct val="100000"/>
              </a:lnSpc>
              <a:spcBef>
                <a:spcPts val="0"/>
              </a:spcBef>
              <a:spcAft>
                <a:spcPts val="1200"/>
              </a:spcAft>
              <a:buClr>
                <a:srgbClr val="000000"/>
              </a:buClr>
              <a:buSzPts val="1539"/>
              <a:buFont typeface="Arial"/>
              <a:buNone/>
              <a:tabLst/>
              <a:defRPr/>
            </a:pPr>
            <a:r>
              <a:rPr kumimoji="0" lang="en-US" sz="32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Arial"/>
                <a:sym typeface="Arial"/>
              </a:rPr>
              <a:t>Human Capital:</a:t>
            </a:r>
          </a:p>
          <a:p>
            <a:pPr marL="449263" marR="0" lvl="0" indent="0" algn="l" defTabSz="914400" rtl="0" eaLnBrk="1" fontAlgn="auto" latinLnBrk="0" hangingPunct="1">
              <a:lnSpc>
                <a:spcPct val="100000"/>
              </a:lnSpc>
              <a:spcBef>
                <a:spcPts val="0"/>
              </a:spcBef>
              <a:spcAft>
                <a:spcPts val="1200"/>
              </a:spcAft>
              <a:buClr>
                <a:srgbClr val="000000"/>
              </a:buClr>
              <a:buSzPts val="1539"/>
              <a:buFont typeface="Arial"/>
              <a:buNone/>
              <a:tabLst/>
              <a:defRPr/>
            </a:pPr>
            <a:r>
              <a:rPr kumimoji="0" lang="en-US" sz="3200" b="1" i="0" u="none" strike="noStrike" kern="1200" cap="none" spc="0" normalizeH="0" baseline="0" noProof="0" dirty="0">
                <a:ln>
                  <a:noFill/>
                </a:ln>
                <a:solidFill>
                  <a:srgbClr val="C00000"/>
                </a:solidFill>
                <a:effectLst/>
                <a:uLnTx/>
                <a:uFillTx/>
                <a:latin typeface="Gadugi" panose="020B0502040204020203" pitchFamily="34" charset="0"/>
                <a:ea typeface="Gadugi" panose="020B0502040204020203" pitchFamily="34" charset="0"/>
                <a:cs typeface="Arial"/>
                <a:sym typeface="Arial"/>
              </a:rPr>
              <a:t>Leadership, Jobs &amp; Capacity</a:t>
            </a:r>
            <a:endParaRPr kumimoji="0" lang="en-US" sz="2000" b="1" i="0" u="none" strike="noStrike" kern="1200" cap="none" spc="0" normalizeH="0" baseline="0" noProof="0" dirty="0">
              <a:ln>
                <a:noFill/>
              </a:ln>
              <a:solidFill>
                <a:srgbClr val="C00000"/>
              </a:solidFill>
              <a:effectLst/>
              <a:uLnTx/>
              <a:uFillTx/>
              <a:latin typeface="Gadugi" panose="020B0502040204020203" pitchFamily="34" charset="0"/>
              <a:ea typeface="Gadugi" panose="020B0502040204020203" pitchFamily="34" charset="0"/>
              <a:cs typeface="Arial"/>
              <a:sym typeface="Arial"/>
            </a:endParaRPr>
          </a:p>
        </p:txBody>
      </p:sp>
      <p:pic>
        <p:nvPicPr>
          <p:cNvPr id="9" name="Picture 8" descr="A road going through a mountainous region&#10;&#10;Description automatically generated with low confidence">
            <a:extLst>
              <a:ext uri="{FF2B5EF4-FFF2-40B4-BE49-F238E27FC236}">
                <a16:creationId xmlns:a16="http://schemas.microsoft.com/office/drawing/2014/main" id="{3BDC34EC-3009-BDEC-1DFD-B98DAD9464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10834" y="-1"/>
            <a:ext cx="6581166" cy="6858001"/>
          </a:xfrm>
          <a:prstGeom prst="rect">
            <a:avLst/>
          </a:prstGeom>
        </p:spPr>
      </p:pic>
    </p:spTree>
    <p:extLst>
      <p:ext uri="{BB962C8B-B14F-4D97-AF65-F5344CB8AC3E}">
        <p14:creationId xmlns:p14="http://schemas.microsoft.com/office/powerpoint/2010/main" val="629281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Outline</a:t>
            </a:r>
            <a:endParaRPr kumimoji="0" sz="35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Imagen 4">
            <a:extLst>
              <a:ext uri="{FF2B5EF4-FFF2-40B4-BE49-F238E27FC236}">
                <a16:creationId xmlns:a16="http://schemas.microsoft.com/office/drawing/2014/main" id="{9B8496BC-F92B-DA5B-F589-229CAC2A0E95}"/>
              </a:ext>
            </a:extLst>
          </p:cNvPr>
          <p:cNvPicPr>
            <a:picLocks noChangeAspect="1"/>
          </p:cNvPicPr>
          <p:nvPr/>
        </p:nvPicPr>
        <p:blipFill rotWithShape="1">
          <a:blip r:embed="rId3">
            <a:extLst>
              <a:ext uri="{28A0092B-C50C-407E-A947-70E740481C1C}">
                <a14:useLocalDpi xmlns:a14="http://schemas.microsoft.com/office/drawing/2010/main" val="0"/>
              </a:ext>
            </a:extLst>
          </a:blip>
          <a:srcRect l="21490" t="17011" r="6039" b="45063"/>
          <a:stretch/>
        </p:blipFill>
        <p:spPr>
          <a:xfrm>
            <a:off x="1242900" y="2343327"/>
            <a:ext cx="9235934" cy="2718803"/>
          </a:xfrm>
          <a:prstGeom prst="rect">
            <a:avLst/>
          </a:prstGeom>
        </p:spPr>
      </p:pic>
    </p:spTree>
    <p:extLst>
      <p:ext uri="{BB962C8B-B14F-4D97-AF65-F5344CB8AC3E}">
        <p14:creationId xmlns:p14="http://schemas.microsoft.com/office/powerpoint/2010/main" val="9694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200" b="1" dirty="0">
                <a:solidFill>
                  <a:srgbClr val="2842A2"/>
                </a:solidFill>
                <a:latin typeface="Arial"/>
                <a:ea typeface="Arial"/>
                <a:cs typeface="Arial"/>
                <a:sym typeface="Arial"/>
              </a:rPr>
              <a:t>Human capital and skills in Smart Tourism Destinations</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dirty="0">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dirty="0">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sz="32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uadroTexto 2">
            <a:extLst>
              <a:ext uri="{FF2B5EF4-FFF2-40B4-BE49-F238E27FC236}">
                <a16:creationId xmlns:a16="http://schemas.microsoft.com/office/drawing/2014/main" id="{62681029-E883-0018-D221-4503010779DB}"/>
              </a:ext>
            </a:extLst>
          </p:cNvPr>
          <p:cNvSpPr txBox="1"/>
          <p:nvPr/>
        </p:nvSpPr>
        <p:spPr>
          <a:xfrm>
            <a:off x="1588191" y="1869899"/>
            <a:ext cx="8545351" cy="4308872"/>
          </a:xfrm>
          <a:prstGeom prst="rect">
            <a:avLst/>
          </a:prstGeom>
          <a:noFill/>
        </p:spPr>
        <p:txBody>
          <a:bodyPr wrap="square" rtlCol="0">
            <a:spAutoFit/>
          </a:bodyPr>
          <a:lstStyle/>
          <a:p>
            <a:pPr algn="ctr"/>
            <a:r>
              <a:rPr lang="en-US" sz="3200" dirty="0">
                <a:solidFill>
                  <a:srgbClr val="2842A2"/>
                </a:solidFill>
                <a:latin typeface="Gadugi" panose="020B0502040204020203" pitchFamily="34" charset="0"/>
                <a:ea typeface="Gadugi" panose="020B0502040204020203" pitchFamily="34" charset="0"/>
              </a:rPr>
              <a:t>We live a moment of change.</a:t>
            </a:r>
          </a:p>
          <a:p>
            <a:pPr algn="ctr"/>
            <a:r>
              <a:rPr lang="en-US" sz="3200" dirty="0">
                <a:solidFill>
                  <a:srgbClr val="2842A2"/>
                </a:solidFill>
                <a:latin typeface="Gadugi" panose="020B0502040204020203" pitchFamily="34" charset="0"/>
                <a:ea typeface="Gadugi" panose="020B0502040204020203" pitchFamily="34" charset="0"/>
              </a:rPr>
              <a:t>Changes in the demographic structures, environment and changes caused by </a:t>
            </a:r>
            <a:r>
              <a:rPr lang="en-US" sz="3200" b="1" dirty="0">
                <a:solidFill>
                  <a:srgbClr val="FFC000"/>
                </a:solidFill>
                <a:latin typeface="Gadugi" panose="020B0502040204020203" pitchFamily="34" charset="0"/>
                <a:ea typeface="Gadugi" panose="020B0502040204020203" pitchFamily="34" charset="0"/>
              </a:rPr>
              <a:t>technology</a:t>
            </a:r>
            <a:r>
              <a:rPr lang="en-US" sz="3200" dirty="0">
                <a:solidFill>
                  <a:srgbClr val="2842A2"/>
                </a:solidFill>
                <a:latin typeface="Gadugi" panose="020B0502040204020203" pitchFamily="34" charset="0"/>
                <a:ea typeface="Gadugi" panose="020B0502040204020203" pitchFamily="34" charset="0"/>
              </a:rPr>
              <a:t> have a decisive effect on the </a:t>
            </a:r>
            <a:r>
              <a:rPr lang="en-US" sz="3200" b="1" dirty="0">
                <a:solidFill>
                  <a:srgbClr val="FFC000"/>
                </a:solidFill>
                <a:latin typeface="Gadugi" panose="020B0502040204020203" pitchFamily="34" charset="0"/>
                <a:ea typeface="Gadugi" panose="020B0502040204020203" pitchFamily="34" charset="0"/>
              </a:rPr>
              <a:t>future of work</a:t>
            </a:r>
            <a:r>
              <a:rPr lang="en-US" sz="3200" dirty="0">
                <a:solidFill>
                  <a:srgbClr val="2842A2"/>
                </a:solidFill>
                <a:latin typeface="Gadugi" panose="020B0502040204020203" pitchFamily="34" charset="0"/>
                <a:ea typeface="Gadugi" panose="020B0502040204020203" pitchFamily="34" charset="0"/>
              </a:rPr>
              <a:t>.</a:t>
            </a:r>
            <a:r>
              <a:rPr lang="en-US" sz="3200" b="1" dirty="0">
                <a:solidFill>
                  <a:srgbClr val="2842A2"/>
                </a:solidFill>
                <a:latin typeface="Gadugi" panose="020B0502040204020203" pitchFamily="34" charset="0"/>
                <a:ea typeface="Gadugi" panose="020B0502040204020203" pitchFamily="34" charset="0"/>
              </a:rPr>
              <a:t> </a:t>
            </a:r>
          </a:p>
          <a:p>
            <a:pPr algn="ctr"/>
            <a:r>
              <a:rPr lang="en-US" sz="3200" dirty="0">
                <a:solidFill>
                  <a:srgbClr val="2842A2"/>
                </a:solidFill>
                <a:latin typeface="Gadugi" panose="020B0502040204020203" pitchFamily="34" charset="0"/>
                <a:ea typeface="Gadugi" panose="020B0502040204020203" pitchFamily="34" charset="0"/>
              </a:rPr>
              <a:t>Tourism Destinations should consider </a:t>
            </a:r>
            <a:r>
              <a:rPr lang="en-US" sz="3200" b="1" dirty="0">
                <a:solidFill>
                  <a:srgbClr val="FFC000"/>
                </a:solidFill>
                <a:latin typeface="Gadugi" panose="020B0502040204020203" pitchFamily="34" charset="0"/>
                <a:ea typeface="Gadugi" panose="020B0502040204020203" pitchFamily="34" charset="0"/>
              </a:rPr>
              <a:t>human capital and skills </a:t>
            </a:r>
            <a:r>
              <a:rPr lang="en-US" sz="3200" dirty="0">
                <a:solidFill>
                  <a:srgbClr val="2842A2"/>
                </a:solidFill>
                <a:latin typeface="Gadugi" panose="020B0502040204020203" pitchFamily="34" charset="0"/>
                <a:ea typeface="Gadugi" panose="020B0502040204020203" pitchFamily="34" charset="0"/>
              </a:rPr>
              <a:t>to became </a:t>
            </a:r>
            <a:r>
              <a:rPr lang="en-US" sz="3200" b="1" dirty="0">
                <a:solidFill>
                  <a:srgbClr val="FFC000"/>
                </a:solidFill>
                <a:latin typeface="Gadugi" panose="020B0502040204020203" pitchFamily="34" charset="0"/>
                <a:ea typeface="Gadugi" panose="020B0502040204020203" pitchFamily="34" charset="0"/>
              </a:rPr>
              <a:t>smart tourism destinations</a:t>
            </a:r>
            <a:r>
              <a:rPr lang="en-US" sz="3200" dirty="0">
                <a:solidFill>
                  <a:srgbClr val="2842A2"/>
                </a:solidFill>
                <a:latin typeface="Gadugi" panose="020B0502040204020203" pitchFamily="34" charset="0"/>
                <a:ea typeface="Gadugi" panose="020B0502040204020203" pitchFamily="34" charset="0"/>
              </a:rPr>
              <a:t>.</a:t>
            </a:r>
          </a:p>
          <a:p>
            <a:endParaRPr lang="es-ES" dirty="0">
              <a:solidFill>
                <a:srgbClr val="0070C0"/>
              </a:solidFill>
            </a:endParaRPr>
          </a:p>
        </p:txBody>
      </p:sp>
    </p:spTree>
    <p:extLst>
      <p:ext uri="{BB962C8B-B14F-4D97-AF65-F5344CB8AC3E}">
        <p14:creationId xmlns:p14="http://schemas.microsoft.com/office/powerpoint/2010/main" val="2887281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200" b="1" dirty="0">
                <a:solidFill>
                  <a:srgbClr val="2842A2"/>
                </a:solidFill>
                <a:latin typeface="Arial"/>
                <a:ea typeface="Arial"/>
                <a:cs typeface="Arial"/>
                <a:sym typeface="Arial"/>
              </a:rPr>
              <a:t>Human capital and skills in Smart Tourism Destinations</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dirty="0">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dirty="0">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sz="32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5" name="Tabla 22">
            <a:extLst>
              <a:ext uri="{FF2B5EF4-FFF2-40B4-BE49-F238E27FC236}">
                <a16:creationId xmlns:a16="http://schemas.microsoft.com/office/drawing/2014/main" id="{252560CB-3A7A-4908-3D67-DAAF088259D9}"/>
              </a:ext>
            </a:extLst>
          </p:cNvPr>
          <p:cNvGraphicFramePr>
            <a:graphicFrameLocks noGrp="1"/>
          </p:cNvGraphicFramePr>
          <p:nvPr/>
        </p:nvGraphicFramePr>
        <p:xfrm>
          <a:off x="1114301" y="1966193"/>
          <a:ext cx="9963398" cy="3375624"/>
        </p:xfrm>
        <a:graphic>
          <a:graphicData uri="http://schemas.openxmlformats.org/drawingml/2006/table">
            <a:tbl>
              <a:tblPr firstRow="1" bandRow="1">
                <a:tableStyleId>{5C22544A-7EE6-4342-B048-85BDC9FD1C3A}</a:tableStyleId>
              </a:tblPr>
              <a:tblGrid>
                <a:gridCol w="1163781">
                  <a:extLst>
                    <a:ext uri="{9D8B030D-6E8A-4147-A177-3AD203B41FA5}">
                      <a16:colId xmlns:a16="http://schemas.microsoft.com/office/drawing/2014/main" val="512893281"/>
                    </a:ext>
                  </a:extLst>
                </a:gridCol>
                <a:gridCol w="2961496">
                  <a:extLst>
                    <a:ext uri="{9D8B030D-6E8A-4147-A177-3AD203B41FA5}">
                      <a16:colId xmlns:a16="http://schemas.microsoft.com/office/drawing/2014/main" val="2529826659"/>
                    </a:ext>
                  </a:extLst>
                </a:gridCol>
                <a:gridCol w="2705503">
                  <a:extLst>
                    <a:ext uri="{9D8B030D-6E8A-4147-A177-3AD203B41FA5}">
                      <a16:colId xmlns:a16="http://schemas.microsoft.com/office/drawing/2014/main" val="310988865"/>
                    </a:ext>
                  </a:extLst>
                </a:gridCol>
                <a:gridCol w="3132618">
                  <a:extLst>
                    <a:ext uri="{9D8B030D-6E8A-4147-A177-3AD203B41FA5}">
                      <a16:colId xmlns:a16="http://schemas.microsoft.com/office/drawing/2014/main" val="838309225"/>
                    </a:ext>
                  </a:extLst>
                </a:gridCol>
              </a:tblGrid>
              <a:tr h="627440">
                <a:tc>
                  <a:txBody>
                    <a:bodyPr/>
                    <a:lstStyle/>
                    <a:p>
                      <a:pPr algn="ctr"/>
                      <a:endParaRPr lang="en-GB" sz="1400" dirty="0">
                        <a:latin typeface="Gadugi" panose="020B0502040204020203" pitchFamily="34" charset="0"/>
                        <a:ea typeface="Gadugi" panose="020B0502040204020203" pitchFamily="34" charset="0"/>
                      </a:endParaRP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dirty="0">
                          <a:latin typeface="Gadugi" panose="020B0502040204020203" pitchFamily="34" charset="0"/>
                          <a:ea typeface="Gadugi" panose="020B0502040204020203" pitchFamily="34" charset="0"/>
                        </a:rPr>
                        <a:t>STAGE 1: </a:t>
                      </a:r>
                    </a:p>
                    <a:p>
                      <a:pPr algn="ctr"/>
                      <a:r>
                        <a:rPr lang="en-GB" sz="1400" dirty="0">
                          <a:latin typeface="Gadugi" panose="020B0502040204020203" pitchFamily="34" charset="0"/>
                          <a:ea typeface="Gadugi" panose="020B0502040204020203" pitchFamily="34" charset="0"/>
                        </a:rPr>
                        <a:t>Destination Marketing</a:t>
                      </a: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dirty="0">
                          <a:latin typeface="Gadugi" panose="020B0502040204020203" pitchFamily="34" charset="0"/>
                          <a:ea typeface="Gadugi" panose="020B0502040204020203" pitchFamily="34" charset="0"/>
                        </a:rPr>
                        <a:t>STAGE 2:</a:t>
                      </a:r>
                    </a:p>
                    <a:p>
                      <a:pPr algn="ctr"/>
                      <a:r>
                        <a:rPr lang="en-GB" sz="1400" dirty="0">
                          <a:latin typeface="Gadugi" panose="020B0502040204020203" pitchFamily="34" charset="0"/>
                          <a:ea typeface="Gadugi" panose="020B0502040204020203" pitchFamily="34" charset="0"/>
                        </a:rPr>
                        <a:t>Destination Management</a:t>
                      </a: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dirty="0">
                          <a:latin typeface="Gadugi" panose="020B0502040204020203" pitchFamily="34" charset="0"/>
                          <a:ea typeface="Gadugi" panose="020B0502040204020203" pitchFamily="34" charset="0"/>
                        </a:rPr>
                        <a:t>STAGE 3:</a:t>
                      </a:r>
                    </a:p>
                    <a:p>
                      <a:pPr algn="ctr"/>
                      <a:r>
                        <a:rPr lang="en-GB" sz="1400" dirty="0">
                          <a:latin typeface="Gadugi" panose="020B0502040204020203" pitchFamily="34" charset="0"/>
                          <a:ea typeface="Gadugi" panose="020B0502040204020203" pitchFamily="34" charset="0"/>
                        </a:rPr>
                        <a:t>Destination Stewardship</a:t>
                      </a:r>
                    </a:p>
                  </a:txBody>
                  <a:tcPr>
                    <a:lnB w="38100" cap="flat" cmpd="sng" algn="ctr">
                      <a:solidFill>
                        <a:schemeClr val="bg1"/>
                      </a:solidFill>
                      <a:prstDash val="solid"/>
                      <a:round/>
                      <a:headEnd type="none" w="med" len="med"/>
                      <a:tailEnd type="none" w="med" len="med"/>
                    </a:lnB>
                    <a:solidFill>
                      <a:srgbClr val="2842A2"/>
                    </a:solidFill>
                  </a:tcPr>
                </a:tc>
                <a:extLst>
                  <a:ext uri="{0D108BD9-81ED-4DB2-BD59-A6C34878D82A}">
                    <a16:rowId xmlns:a16="http://schemas.microsoft.com/office/drawing/2014/main" val="3406187280"/>
                  </a:ext>
                </a:extLst>
              </a:tr>
              <a:tr h="246681">
                <a:tc>
                  <a:txBody>
                    <a:bodyPr/>
                    <a:lstStyle/>
                    <a:p>
                      <a:pPr algn="ctr"/>
                      <a:r>
                        <a:rPr lang="en-GB" sz="1400" b="1" dirty="0">
                          <a:solidFill>
                            <a:schemeClr val="bg1"/>
                          </a:solidFill>
                          <a:latin typeface="Gadugi" panose="020B0502040204020203" pitchFamily="34" charset="0"/>
                          <a:ea typeface="Gadugi" panose="020B0502040204020203" pitchFamily="34" charset="0"/>
                        </a:rPr>
                        <a:t>Leadership</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0" indent="0" algn="ctr">
                        <a:buFontTx/>
                        <a:buNone/>
                      </a:pPr>
                      <a:r>
                        <a:rPr lang="es-ES" sz="1400" dirty="0">
                          <a:latin typeface="Gadugi" panose="020B0502040204020203" pitchFamily="34" charset="0"/>
                          <a:ea typeface="Gadugi" panose="020B0502040204020203" pitchFamily="34" charset="0"/>
                        </a:rPr>
                        <a:t>Individual "data champions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r>
                        <a:rPr lang="es-ES" sz="1400" b="0" i="0" u="none" strike="noStrike" dirty="0">
                          <a:effectLst/>
                          <a:latin typeface="Gadugi" panose="020B0502040204020203" pitchFamily="34" charset="0"/>
                          <a:ea typeface="Gadugi" panose="020B0502040204020203" pitchFamily="34" charset="0"/>
                          <a:cs typeface="Calibri" panose="020F0502020204030204" pitchFamily="34" charset="0"/>
                        </a:rPr>
                        <a:t>Small team of "data champions"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r>
                        <a:rPr lang="es-ES" sz="1400" b="0" i="0" u="none" strike="noStrike" dirty="0">
                          <a:effectLst/>
                          <a:latin typeface="Gadugi" panose="020B0502040204020203" pitchFamily="34" charset="0"/>
                          <a:ea typeface="Gadugi" panose="020B0502040204020203" pitchFamily="34" charset="0"/>
                        </a:rPr>
                        <a:t>Chief-Information-Office (CIO)</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060379791"/>
                  </a:ext>
                </a:extLst>
              </a:tr>
              <a:tr h="793034">
                <a:tc>
                  <a:txBody>
                    <a:bodyPr/>
                    <a:lstStyle/>
                    <a:p>
                      <a:pPr algn="ctr"/>
                      <a:endParaRPr lang="en-GB" sz="1400" b="1" dirty="0">
                        <a:solidFill>
                          <a:schemeClr val="bg1"/>
                        </a:solidFill>
                        <a:latin typeface="Gadugi" panose="020B0502040204020203" pitchFamily="34" charset="0"/>
                        <a:ea typeface="Gadugi" panose="020B0502040204020203" pitchFamily="34" charset="0"/>
                      </a:endParaRPr>
                    </a:p>
                    <a:p>
                      <a:pPr algn="ctr"/>
                      <a:endParaRPr lang="en-GB" sz="1400" b="1" dirty="0">
                        <a:solidFill>
                          <a:schemeClr val="bg1"/>
                        </a:solidFill>
                        <a:latin typeface="Gadugi" panose="020B0502040204020203" pitchFamily="34" charset="0"/>
                        <a:ea typeface="Gadugi" panose="020B0502040204020203" pitchFamily="34" charset="0"/>
                      </a:endParaRPr>
                    </a:p>
                    <a:p>
                      <a:pPr algn="ctr"/>
                      <a:r>
                        <a:rPr lang="en-GB" sz="1400" b="1" dirty="0">
                          <a:solidFill>
                            <a:schemeClr val="bg1"/>
                          </a:solidFill>
                          <a:latin typeface="Gadugi" panose="020B0502040204020203" pitchFamily="34" charset="0"/>
                          <a:ea typeface="Gadugi" panose="020B0502040204020203" pitchFamily="34" charset="0"/>
                        </a:rPr>
                        <a:t>Jobs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0" indent="0" algn="ctr">
                        <a:buFontTx/>
                        <a:buNone/>
                      </a:pPr>
                      <a:endParaRPr lang="en-GB" sz="1400" dirty="0">
                        <a:latin typeface="Gadugi" panose="020B0502040204020203" pitchFamily="34" charset="0"/>
                        <a:ea typeface="Gadugi" panose="020B0502040204020203" pitchFamily="34" charset="0"/>
                        <a:cs typeface="Calibri" panose="020F0502020204030204" pitchFamily="34" charset="0"/>
                      </a:endParaRPr>
                    </a:p>
                    <a:p>
                      <a:pPr marL="0" indent="0" algn="ctr">
                        <a:buFontTx/>
                        <a:buNone/>
                      </a:pPr>
                      <a:r>
                        <a:rPr lang="en-GB" sz="1400" dirty="0">
                          <a:latin typeface="Gadugi" panose="020B0502040204020203" pitchFamily="34" charset="0"/>
                          <a:ea typeface="Gadugi" panose="020B0502040204020203" pitchFamily="34" charset="0"/>
                          <a:cs typeface="Calibri" panose="020F0502020204030204" pitchFamily="34" charset="0"/>
                        </a:rPr>
                        <a:t>Marketing manager with data analytic function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endParaRPr lang="es-ES" sz="1400" dirty="0">
                        <a:latin typeface="Gadugi" panose="020B0502040204020203" pitchFamily="34" charset="0"/>
                        <a:ea typeface="Gadugi" panose="020B0502040204020203" pitchFamily="34" charset="0"/>
                      </a:endParaRPr>
                    </a:p>
                    <a:p>
                      <a:pPr marL="0" indent="0" algn="ctr">
                        <a:buFontTx/>
                        <a:buNone/>
                      </a:pPr>
                      <a:r>
                        <a:rPr lang="es-ES" sz="1400" dirty="0">
                          <a:latin typeface="Gadugi" panose="020B0502040204020203" pitchFamily="34" charset="0"/>
                          <a:ea typeface="Gadugi" panose="020B0502040204020203" pitchFamily="34" charset="0"/>
                        </a:rPr>
                        <a:t>Data analyst/data engineer + business analysist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latin typeface="Gadugi" panose="020B0502040204020203" pitchFamily="34" charset="0"/>
                        <a:ea typeface="Gadug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atin typeface="Gadugi" panose="020B0502040204020203" pitchFamily="34" charset="0"/>
                          <a:ea typeface="Gadugi" panose="020B0502040204020203" pitchFamily="34" charset="0"/>
                        </a:rPr>
                        <a:t>Data analyst + data engineer + data scientist + business analysist + stakeholder – collaboration manager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023183009"/>
                  </a:ext>
                </a:extLst>
              </a:tr>
              <a:tr h="762554">
                <a:tc>
                  <a:txBody>
                    <a:bodyPr/>
                    <a:lstStyle/>
                    <a:p>
                      <a:pPr algn="ctr"/>
                      <a:endParaRPr lang="en-GB" sz="1400" b="1" dirty="0">
                        <a:solidFill>
                          <a:schemeClr val="bg1"/>
                        </a:solidFill>
                        <a:latin typeface="Gadugi" panose="020B0502040204020203" pitchFamily="34" charset="0"/>
                        <a:ea typeface="Gadugi" panose="020B0502040204020203" pitchFamily="34" charset="0"/>
                      </a:endParaRPr>
                    </a:p>
                    <a:p>
                      <a:pPr algn="ctr"/>
                      <a:endParaRPr lang="en-GB" sz="1400" b="1" dirty="0">
                        <a:solidFill>
                          <a:schemeClr val="bg1"/>
                        </a:solidFill>
                        <a:latin typeface="Gadugi" panose="020B0502040204020203" pitchFamily="34" charset="0"/>
                        <a:ea typeface="Gadugi" panose="020B0502040204020203" pitchFamily="34" charset="0"/>
                      </a:endParaRPr>
                    </a:p>
                    <a:p>
                      <a:pPr algn="ctr"/>
                      <a:r>
                        <a:rPr lang="en-GB" sz="1400" b="1" dirty="0">
                          <a:solidFill>
                            <a:schemeClr val="bg1"/>
                          </a:solidFill>
                          <a:latin typeface="Gadugi" panose="020B0502040204020203" pitchFamily="34" charset="0"/>
                          <a:ea typeface="Gadugi" panose="020B0502040204020203" pitchFamily="34" charset="0"/>
                        </a:rPr>
                        <a:t>Skills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0" indent="0" algn="ctr">
                        <a:buFontTx/>
                        <a:buNone/>
                      </a:pPr>
                      <a:r>
                        <a:rPr lang="es-ES" sz="1400" dirty="0">
                          <a:latin typeface="Gadugi" panose="020B0502040204020203" pitchFamily="34" charset="0"/>
                          <a:ea typeface="Gadugi" panose="020B0502040204020203" pitchFamily="34" charset="0"/>
                          <a:cs typeface="Calibri" panose="020F0502020204030204" pitchFamily="34" charset="0"/>
                        </a:rPr>
                        <a:t>Basic knowledge of digitalization.</a:t>
                      </a:r>
                    </a:p>
                    <a:p>
                      <a:pPr marL="0" indent="0" algn="ctr">
                        <a:buFontTx/>
                        <a:buNone/>
                      </a:pPr>
                      <a:r>
                        <a:rPr lang="es-ES" sz="1400" dirty="0">
                          <a:latin typeface="Gadugi" panose="020B0502040204020203" pitchFamily="34" charset="0"/>
                          <a:ea typeface="Gadugi" panose="020B0502040204020203" pitchFamily="34" charset="0"/>
                          <a:cs typeface="Calibri" panose="020F0502020204030204" pitchFamily="34" charset="0"/>
                        </a:rPr>
                        <a:t>Descriptive </a:t>
                      </a:r>
                      <a:r>
                        <a:rPr lang="es-ES" sz="1400" dirty="0" err="1">
                          <a:latin typeface="Gadugi" panose="020B0502040204020203" pitchFamily="34" charset="0"/>
                          <a:ea typeface="Gadugi" panose="020B0502040204020203" pitchFamily="34" charset="0"/>
                          <a:cs typeface="Calibri" panose="020F0502020204030204" pitchFamily="34" charset="0"/>
                        </a:rPr>
                        <a:t>analytics</a:t>
                      </a:r>
                      <a:endParaRPr lang="es-ES" sz="1400" dirty="0">
                        <a:latin typeface="Gadugi" panose="020B0502040204020203" pitchFamily="34" charset="0"/>
                        <a:ea typeface="Gadugi" panose="020B0502040204020203" pitchFamily="34" charset="0"/>
                        <a:cs typeface="Calibri" panose="020F0502020204030204" pitchFamily="34" charset="0"/>
                      </a:endParaRPr>
                    </a:p>
                    <a:p>
                      <a:pPr marL="0" indent="0" algn="ctr">
                        <a:buFontTx/>
                        <a:buNone/>
                      </a:pPr>
                      <a:r>
                        <a:rPr lang="es-ES" sz="1400" dirty="0" err="1">
                          <a:latin typeface="Gadugi" panose="020B0502040204020203" pitchFamily="34" charset="0"/>
                          <a:ea typeface="Gadugi" panose="020B0502040204020203" pitchFamily="34" charset="0"/>
                          <a:cs typeface="Calibri" panose="020F0502020204030204" pitchFamily="34" charset="0"/>
                        </a:rPr>
                        <a:t>Administrator</a:t>
                      </a:r>
                      <a:r>
                        <a:rPr lang="es-ES" sz="1400" dirty="0">
                          <a:latin typeface="Gadugi" panose="020B0502040204020203" pitchFamily="34" charset="0"/>
                          <a:ea typeface="Gadugi" panose="020B0502040204020203" pitchFamily="34" charset="0"/>
                          <a:cs typeface="Calibri" panose="020F0502020204030204" pitchFamily="34" charset="0"/>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endParaRPr lang="es-ES" sz="1400">
                        <a:latin typeface="Gadugi" panose="020B0502040204020203" pitchFamily="34" charset="0"/>
                        <a:ea typeface="Gadugi" panose="020B0502040204020203" pitchFamily="34" charset="0"/>
                      </a:endParaRPr>
                    </a:p>
                    <a:p>
                      <a:pPr marL="0" indent="0" algn="ctr">
                        <a:buFontTx/>
                        <a:buNone/>
                      </a:pPr>
                      <a:r>
                        <a:rPr lang="es-ES" sz="1400">
                          <a:latin typeface="Gadugi" panose="020B0502040204020203" pitchFamily="34" charset="0"/>
                          <a:ea typeface="Gadugi" panose="020B0502040204020203" pitchFamily="34" charset="0"/>
                        </a:rPr>
                        <a:t>Predictive analytics manager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r>
                        <a:rPr lang="es-ES" sz="1400" dirty="0">
                          <a:latin typeface="Gadugi" panose="020B0502040204020203" pitchFamily="34" charset="0"/>
                          <a:ea typeface="Gadugi" panose="020B0502040204020203" pitchFamily="34" charset="0"/>
                        </a:rPr>
                        <a:t>Prescriptive </a:t>
                      </a:r>
                      <a:r>
                        <a:rPr lang="es-ES" sz="1400" dirty="0" err="1">
                          <a:latin typeface="Gadugi" panose="020B0502040204020203" pitchFamily="34" charset="0"/>
                          <a:ea typeface="Gadugi" panose="020B0502040204020203" pitchFamily="34" charset="0"/>
                        </a:rPr>
                        <a:t>analytics</a:t>
                      </a:r>
                      <a:r>
                        <a:rPr lang="es-ES" sz="1400" dirty="0">
                          <a:latin typeface="Gadugi" panose="020B0502040204020203" pitchFamily="34" charset="0"/>
                          <a:ea typeface="Gadugi" panose="020B0502040204020203" pitchFamily="34" charset="0"/>
                        </a:rPr>
                        <a:t> </a:t>
                      </a:r>
                    </a:p>
                    <a:p>
                      <a:pPr marL="0" indent="0" algn="ctr">
                        <a:buFontTx/>
                        <a:buNone/>
                      </a:pPr>
                      <a:r>
                        <a:rPr lang="es-ES" sz="1400" dirty="0">
                          <a:latin typeface="Gadugi" panose="020B0502040204020203" pitchFamily="34" charset="0"/>
                          <a:ea typeface="Gadugi" panose="020B0502040204020203" pitchFamily="34" charset="0"/>
                        </a:rPr>
                        <a:t>Transformative </a:t>
                      </a:r>
                      <a:r>
                        <a:rPr lang="es-ES" sz="1400" dirty="0" err="1">
                          <a:latin typeface="Gadugi" panose="020B0502040204020203" pitchFamily="34" charset="0"/>
                          <a:ea typeface="Gadugi" panose="020B0502040204020203" pitchFamily="34" charset="0"/>
                        </a:rPr>
                        <a:t>leadership</a:t>
                      </a:r>
                      <a:r>
                        <a:rPr lang="es-ES" sz="1400" dirty="0">
                          <a:latin typeface="Gadugi" panose="020B0502040204020203" pitchFamily="34" charset="0"/>
                          <a:ea typeface="Gadugi" panose="020B0502040204020203" pitchFamily="34" charset="0"/>
                        </a:rPr>
                        <a:t> skills</a:t>
                      </a:r>
                    </a:p>
                    <a:p>
                      <a:pPr marL="0" indent="0" algn="ctr">
                        <a:buFontTx/>
                        <a:buNone/>
                      </a:pPr>
                      <a:r>
                        <a:rPr lang="es-ES" sz="1400" dirty="0" err="1">
                          <a:latin typeface="Gadugi" panose="020B0502040204020203" pitchFamily="34" charset="0"/>
                          <a:ea typeface="Gadugi" panose="020B0502040204020203" pitchFamily="34" charset="0"/>
                        </a:rPr>
                        <a:t>Responsible</a:t>
                      </a:r>
                      <a:r>
                        <a:rPr lang="es-ES" sz="1400" dirty="0">
                          <a:latin typeface="Gadugi" panose="020B0502040204020203" pitchFamily="34" charset="0"/>
                          <a:ea typeface="Gadugi" panose="020B0502040204020203" pitchFamily="34" charset="0"/>
                        </a:rPr>
                        <a:t> and </a:t>
                      </a:r>
                      <a:r>
                        <a:rPr lang="es-ES" sz="1400" dirty="0" err="1">
                          <a:latin typeface="Gadugi" panose="020B0502040204020203" pitchFamily="34" charset="0"/>
                          <a:ea typeface="Gadugi" panose="020B0502040204020203" pitchFamily="34" charset="0"/>
                        </a:rPr>
                        <a:t>ethical</a:t>
                      </a:r>
                      <a:r>
                        <a:rPr lang="es-ES" sz="1400" dirty="0">
                          <a:latin typeface="Gadugi" panose="020B0502040204020203" pitchFamily="34" charset="0"/>
                          <a:ea typeface="Gadugi" panose="020B0502040204020203" pitchFamily="34" charset="0"/>
                        </a:rPr>
                        <a:t> </a:t>
                      </a:r>
                      <a:r>
                        <a:rPr lang="es-ES" sz="1400" dirty="0" err="1">
                          <a:latin typeface="Gadugi" panose="020B0502040204020203" pitchFamily="34" charset="0"/>
                          <a:ea typeface="Gadugi" panose="020B0502040204020203" pitchFamily="34" charset="0"/>
                        </a:rPr>
                        <a:t>leadership</a:t>
                      </a:r>
                      <a:r>
                        <a:rPr lang="es-ES" sz="1400" dirty="0">
                          <a:latin typeface="Gadugi" panose="020B0502040204020203" pitchFamily="34" charset="0"/>
                          <a:ea typeface="Gadugi" panose="020B0502040204020203" pitchFamily="34" charset="0"/>
                        </a:rPr>
                        <a:t> skills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249471561"/>
                  </a:ext>
                </a:extLst>
              </a:tr>
              <a:tr h="553624">
                <a:tc>
                  <a:txBody>
                    <a:bodyPr/>
                    <a:lstStyle/>
                    <a:p>
                      <a:pPr algn="ctr"/>
                      <a:r>
                        <a:rPr lang="en-GB" sz="1400" b="1">
                          <a:solidFill>
                            <a:schemeClr val="bg1"/>
                          </a:solidFill>
                          <a:latin typeface="Gadugi" panose="020B0502040204020203" pitchFamily="34" charset="0"/>
                          <a:ea typeface="Gadugi" panose="020B0502040204020203" pitchFamily="34" charset="0"/>
                        </a:rPr>
                        <a:t>Capacity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0" indent="0" algn="ctr">
                        <a:buFontTx/>
                        <a:buNone/>
                      </a:pP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Relatively</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small</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budget</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limited</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number</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of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FTEs</a:t>
                      </a:r>
                      <a:endPar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r>
                        <a:rPr lang="en-GB" sz="1400">
                          <a:latin typeface="Gadugi" panose="020B0502040204020203" pitchFamily="34" charset="0"/>
                          <a:ea typeface="Gadugi" panose="020B0502040204020203" pitchFamily="34" charset="0"/>
                        </a:rPr>
                        <a:t>Relatively average budget, average number of FTEs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Relatively</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big</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budget</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large</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number</a:t>
                      </a:r>
                      <a:r>
                        <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rPr>
                        <a:t> of </a:t>
                      </a:r>
                      <a:r>
                        <a:rPr lang="es-ES" sz="1400" dirty="0" err="1">
                          <a:solidFill>
                            <a:srgbClr val="000000"/>
                          </a:solidFill>
                          <a:latin typeface="Gadugi" panose="020B0502040204020203" pitchFamily="34" charset="0"/>
                          <a:ea typeface="Gadugi" panose="020B0502040204020203" pitchFamily="34" charset="0"/>
                          <a:cs typeface="Calibri" panose="020F0502020204030204" pitchFamily="34" charset="0"/>
                        </a:rPr>
                        <a:t>FTEs</a:t>
                      </a:r>
                      <a:endParaRPr lang="es-ES" sz="1400" dirty="0">
                        <a:solidFill>
                          <a:srgbClr val="000000"/>
                        </a:solidFill>
                        <a:latin typeface="Gadugi" panose="020B0502040204020203" pitchFamily="34" charset="0"/>
                        <a:ea typeface="Gadugi" panose="020B0502040204020203" pitchFamily="34"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589736407"/>
                  </a:ext>
                </a:extLst>
              </a:tr>
            </a:tbl>
          </a:graphicData>
        </a:graphic>
      </p:graphicFrame>
    </p:spTree>
    <p:extLst>
      <p:ext uri="{BB962C8B-B14F-4D97-AF65-F5344CB8AC3E}">
        <p14:creationId xmlns:p14="http://schemas.microsoft.com/office/powerpoint/2010/main" val="4223758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366282B-95EA-C650-121F-661E8D259465}"/>
              </a:ext>
            </a:extLst>
          </p:cNvPr>
          <p:cNvSpPr txBox="1"/>
          <p:nvPr/>
        </p:nvSpPr>
        <p:spPr>
          <a:xfrm>
            <a:off x="4511825" y="2721124"/>
            <a:ext cx="2787879" cy="707886"/>
          </a:xfrm>
          <a:prstGeom prst="rect">
            <a:avLst/>
          </a:prstGeom>
          <a:noFill/>
        </p:spPr>
        <p:txBody>
          <a:bodyPr wrap="none" rtlCol="0">
            <a:spAutoFit/>
          </a:bodyPr>
          <a:lstStyle/>
          <a:p>
            <a:r>
              <a:rPr lang="en-GB" sz="4000" b="1">
                <a:solidFill>
                  <a:schemeClr val="bg1"/>
                </a:solidFill>
              </a:rPr>
              <a:t>LEADERSHIP</a:t>
            </a:r>
          </a:p>
        </p:txBody>
      </p:sp>
    </p:spTree>
    <p:extLst>
      <p:ext uri="{BB962C8B-B14F-4D97-AF65-F5344CB8AC3E}">
        <p14:creationId xmlns:p14="http://schemas.microsoft.com/office/powerpoint/2010/main" val="2904253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Data-driven culture to create leadership</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21805" y="1349173"/>
            <a:ext cx="9559686" cy="1200329"/>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a:p>
            <a:pPr marR="0" lvl="0" algn="ctr"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Data culture is conceptualised as the beliefs and behaviours related to data that influence the way a destination operates.</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Llamada rectangular redondeada 2">
            <a:extLst>
              <a:ext uri="{FF2B5EF4-FFF2-40B4-BE49-F238E27FC236}">
                <a16:creationId xmlns:a16="http://schemas.microsoft.com/office/drawing/2014/main" id="{4CCBA16F-9F24-89F1-27E7-1AFAD765E366}"/>
              </a:ext>
            </a:extLst>
          </p:cNvPr>
          <p:cNvSpPr/>
          <p:nvPr/>
        </p:nvSpPr>
        <p:spPr>
          <a:xfrm>
            <a:off x="2275068" y="3813734"/>
            <a:ext cx="1274440" cy="1224136"/>
          </a:xfrm>
          <a:prstGeom prst="wedgeRoundRectCallout">
            <a:avLst>
              <a:gd name="adj1" fmla="val 6073"/>
              <a:gd name="adj2" fmla="val 71837"/>
              <a:gd name="adj3" fmla="val 16667"/>
            </a:avLst>
          </a:prstGeom>
          <a:solidFill>
            <a:srgbClr val="284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lamada rectangular redondeada 5">
            <a:extLst>
              <a:ext uri="{FF2B5EF4-FFF2-40B4-BE49-F238E27FC236}">
                <a16:creationId xmlns:a16="http://schemas.microsoft.com/office/drawing/2014/main" id="{72970E8C-1F9B-6E99-C961-802AF95FE087}"/>
              </a:ext>
            </a:extLst>
          </p:cNvPr>
          <p:cNvSpPr/>
          <p:nvPr/>
        </p:nvSpPr>
        <p:spPr>
          <a:xfrm>
            <a:off x="4878208" y="3813734"/>
            <a:ext cx="1274440" cy="1224136"/>
          </a:xfrm>
          <a:prstGeom prst="wedgeRoundRectCallout">
            <a:avLst>
              <a:gd name="adj1" fmla="val 6073"/>
              <a:gd name="adj2" fmla="val 71837"/>
              <a:gd name="adj3" fmla="val 16667"/>
            </a:avLst>
          </a:prstGeom>
          <a:solidFill>
            <a:srgbClr val="284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lamada rectangular redondeada 6">
            <a:extLst>
              <a:ext uri="{FF2B5EF4-FFF2-40B4-BE49-F238E27FC236}">
                <a16:creationId xmlns:a16="http://schemas.microsoft.com/office/drawing/2014/main" id="{03DB4A19-D76A-F656-D5A7-D847443B301A}"/>
              </a:ext>
            </a:extLst>
          </p:cNvPr>
          <p:cNvSpPr/>
          <p:nvPr/>
        </p:nvSpPr>
        <p:spPr>
          <a:xfrm>
            <a:off x="7818578" y="3813734"/>
            <a:ext cx="1274440" cy="1224136"/>
          </a:xfrm>
          <a:prstGeom prst="wedgeRoundRectCallout">
            <a:avLst>
              <a:gd name="adj1" fmla="val 6073"/>
              <a:gd name="adj2" fmla="val 71837"/>
              <a:gd name="adj3" fmla="val 16667"/>
            </a:avLst>
          </a:prstGeom>
          <a:solidFill>
            <a:srgbClr val="284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ás 7">
            <a:extLst>
              <a:ext uri="{FF2B5EF4-FFF2-40B4-BE49-F238E27FC236}">
                <a16:creationId xmlns:a16="http://schemas.microsoft.com/office/drawing/2014/main" id="{643214BF-1C02-8301-EB62-127A0A7876BC}"/>
              </a:ext>
            </a:extLst>
          </p:cNvPr>
          <p:cNvSpPr/>
          <p:nvPr/>
        </p:nvSpPr>
        <p:spPr>
          <a:xfrm>
            <a:off x="3756658" y="3968446"/>
            <a:ext cx="914400" cy="914400"/>
          </a:xfrm>
          <a:prstGeom prst="mathPlu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C000"/>
              </a:highlight>
            </a:endParaRPr>
          </a:p>
        </p:txBody>
      </p:sp>
      <p:sp>
        <p:nvSpPr>
          <p:cNvPr id="9" name="Igual 8">
            <a:extLst>
              <a:ext uri="{FF2B5EF4-FFF2-40B4-BE49-F238E27FC236}">
                <a16:creationId xmlns:a16="http://schemas.microsoft.com/office/drawing/2014/main" id="{08E12CAF-2788-336A-275E-353B2017E980}"/>
              </a:ext>
            </a:extLst>
          </p:cNvPr>
          <p:cNvSpPr/>
          <p:nvPr/>
        </p:nvSpPr>
        <p:spPr>
          <a:xfrm>
            <a:off x="6524308" y="3977356"/>
            <a:ext cx="914400" cy="914400"/>
          </a:xfrm>
          <a:prstGeom prst="mathEqual">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uadroTexto 9">
            <a:extLst>
              <a:ext uri="{FF2B5EF4-FFF2-40B4-BE49-F238E27FC236}">
                <a16:creationId xmlns:a16="http://schemas.microsoft.com/office/drawing/2014/main" id="{6D7626A9-3701-F813-F0E5-397EE8E64697}"/>
              </a:ext>
            </a:extLst>
          </p:cNvPr>
          <p:cNvSpPr txBox="1"/>
          <p:nvPr/>
        </p:nvSpPr>
        <p:spPr>
          <a:xfrm>
            <a:off x="2305070" y="3813734"/>
            <a:ext cx="1155316" cy="1169551"/>
          </a:xfrm>
          <a:prstGeom prst="rect">
            <a:avLst/>
          </a:prstGeom>
          <a:noFill/>
        </p:spPr>
        <p:txBody>
          <a:bodyPr wrap="none" rtlCol="0">
            <a:spAutoFit/>
          </a:bodyPr>
          <a:lstStyle/>
          <a:p>
            <a:pPr algn="ctr"/>
            <a:r>
              <a:rPr lang="en-GB" sz="1400">
                <a:solidFill>
                  <a:schemeClr val="bg1"/>
                </a:solidFill>
              </a:rPr>
              <a:t>Effort and </a:t>
            </a:r>
          </a:p>
          <a:p>
            <a:pPr algn="ctr"/>
            <a:r>
              <a:rPr lang="en-GB" sz="1400">
                <a:solidFill>
                  <a:schemeClr val="bg1"/>
                </a:solidFill>
              </a:rPr>
              <a:t>coordination </a:t>
            </a:r>
          </a:p>
          <a:p>
            <a:pPr algn="ctr"/>
            <a:r>
              <a:rPr lang="en-GB" sz="1400">
                <a:solidFill>
                  <a:schemeClr val="bg1"/>
                </a:solidFill>
              </a:rPr>
              <a:t>of different </a:t>
            </a:r>
          </a:p>
          <a:p>
            <a:pPr algn="ctr"/>
            <a:r>
              <a:rPr lang="en-GB" sz="1400">
                <a:solidFill>
                  <a:schemeClr val="bg1"/>
                </a:solidFill>
              </a:rPr>
              <a:t>stakeholders </a:t>
            </a:r>
          </a:p>
          <a:p>
            <a:pPr algn="ctr"/>
            <a:r>
              <a:rPr lang="en-GB" sz="1400">
                <a:solidFill>
                  <a:schemeClr val="bg1"/>
                </a:solidFill>
              </a:rPr>
              <a:t>and users</a:t>
            </a:r>
          </a:p>
        </p:txBody>
      </p:sp>
      <p:sp>
        <p:nvSpPr>
          <p:cNvPr id="11" name="CuadroTexto 10">
            <a:extLst>
              <a:ext uri="{FF2B5EF4-FFF2-40B4-BE49-F238E27FC236}">
                <a16:creationId xmlns:a16="http://schemas.microsoft.com/office/drawing/2014/main" id="{DF63AD20-C2B4-89F2-4322-78D4DB34F773}"/>
              </a:ext>
            </a:extLst>
          </p:cNvPr>
          <p:cNvSpPr txBox="1"/>
          <p:nvPr/>
        </p:nvSpPr>
        <p:spPr>
          <a:xfrm>
            <a:off x="5001729" y="3955880"/>
            <a:ext cx="1027397" cy="738664"/>
          </a:xfrm>
          <a:prstGeom prst="rect">
            <a:avLst/>
          </a:prstGeom>
          <a:noFill/>
        </p:spPr>
        <p:txBody>
          <a:bodyPr wrap="none" rtlCol="0">
            <a:spAutoFit/>
          </a:bodyPr>
          <a:lstStyle/>
          <a:p>
            <a:pPr algn="ctr"/>
            <a:r>
              <a:rPr lang="en-GB" sz="1400">
                <a:solidFill>
                  <a:schemeClr val="bg1"/>
                </a:solidFill>
              </a:rPr>
              <a:t>Destination</a:t>
            </a:r>
          </a:p>
          <a:p>
            <a:pPr algn="ctr"/>
            <a:r>
              <a:rPr lang="en-GB" sz="1400">
                <a:solidFill>
                  <a:schemeClr val="bg1"/>
                </a:solidFill>
              </a:rPr>
              <a:t> manager </a:t>
            </a:r>
          </a:p>
          <a:p>
            <a:pPr algn="ctr"/>
            <a:r>
              <a:rPr lang="en-GB" sz="1400">
                <a:solidFill>
                  <a:schemeClr val="bg1"/>
                </a:solidFill>
              </a:rPr>
              <a:t>support</a:t>
            </a:r>
          </a:p>
        </p:txBody>
      </p:sp>
      <p:sp>
        <p:nvSpPr>
          <p:cNvPr id="12" name="CuadroTexto 11">
            <a:extLst>
              <a:ext uri="{FF2B5EF4-FFF2-40B4-BE49-F238E27FC236}">
                <a16:creationId xmlns:a16="http://schemas.microsoft.com/office/drawing/2014/main" id="{E8503717-8CAF-169F-43B7-7AD06DAD8EDA}"/>
              </a:ext>
            </a:extLst>
          </p:cNvPr>
          <p:cNvSpPr txBox="1"/>
          <p:nvPr/>
        </p:nvSpPr>
        <p:spPr>
          <a:xfrm>
            <a:off x="7660313" y="3849780"/>
            <a:ext cx="1590970" cy="1169551"/>
          </a:xfrm>
          <a:prstGeom prst="rect">
            <a:avLst/>
          </a:prstGeom>
          <a:noFill/>
        </p:spPr>
        <p:txBody>
          <a:bodyPr wrap="square" rtlCol="0">
            <a:spAutoFit/>
          </a:bodyPr>
          <a:lstStyle/>
          <a:p>
            <a:pPr algn="ctr"/>
            <a:r>
              <a:rPr lang="en-GB" sz="1400">
                <a:solidFill>
                  <a:schemeClr val="bg1"/>
                </a:solidFill>
              </a:rPr>
              <a:t>Meeting the</a:t>
            </a:r>
          </a:p>
          <a:p>
            <a:pPr algn="ctr"/>
            <a:r>
              <a:rPr lang="en-GB" sz="1400">
                <a:solidFill>
                  <a:schemeClr val="bg1"/>
                </a:solidFill>
              </a:rPr>
              <a:t> needs </a:t>
            </a:r>
          </a:p>
          <a:p>
            <a:pPr algn="ctr"/>
            <a:r>
              <a:rPr lang="en-GB" sz="1400">
                <a:solidFill>
                  <a:schemeClr val="bg1"/>
                </a:solidFill>
              </a:rPr>
              <a:t>of the </a:t>
            </a:r>
          </a:p>
          <a:p>
            <a:pPr algn="ctr"/>
            <a:r>
              <a:rPr lang="en-GB" sz="1400">
                <a:solidFill>
                  <a:schemeClr val="bg1"/>
                </a:solidFill>
              </a:rPr>
              <a:t>destination's stakeholders</a:t>
            </a:r>
          </a:p>
        </p:txBody>
      </p:sp>
    </p:spTree>
    <p:extLst>
      <p:ext uri="{BB962C8B-B14F-4D97-AF65-F5344CB8AC3E}">
        <p14:creationId xmlns:p14="http://schemas.microsoft.com/office/powerpoint/2010/main" val="1130770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Initiatives of data-driven culture</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 name="Tabla 22">
            <a:extLst>
              <a:ext uri="{FF2B5EF4-FFF2-40B4-BE49-F238E27FC236}">
                <a16:creationId xmlns:a16="http://schemas.microsoft.com/office/drawing/2014/main" id="{E772A890-314D-DBF3-2AF1-828E4465D962}"/>
              </a:ext>
            </a:extLst>
          </p:cNvPr>
          <p:cNvGraphicFramePr>
            <a:graphicFrameLocks noGrp="1"/>
          </p:cNvGraphicFramePr>
          <p:nvPr/>
        </p:nvGraphicFramePr>
        <p:xfrm>
          <a:off x="535584" y="1077280"/>
          <a:ext cx="10650565" cy="5545344"/>
        </p:xfrm>
        <a:graphic>
          <a:graphicData uri="http://schemas.openxmlformats.org/drawingml/2006/table">
            <a:tbl>
              <a:tblPr firstRow="1" bandRow="1">
                <a:tableStyleId>{5C22544A-7EE6-4342-B048-85BDC9FD1C3A}</a:tableStyleId>
              </a:tblPr>
              <a:tblGrid>
                <a:gridCol w="1163336">
                  <a:extLst>
                    <a:ext uri="{9D8B030D-6E8A-4147-A177-3AD203B41FA5}">
                      <a16:colId xmlns:a16="http://schemas.microsoft.com/office/drawing/2014/main" val="512893281"/>
                    </a:ext>
                  </a:extLst>
                </a:gridCol>
                <a:gridCol w="2595162">
                  <a:extLst>
                    <a:ext uri="{9D8B030D-6E8A-4147-A177-3AD203B41FA5}">
                      <a16:colId xmlns:a16="http://schemas.microsoft.com/office/drawing/2014/main" val="2529826659"/>
                    </a:ext>
                  </a:extLst>
                </a:gridCol>
                <a:gridCol w="3863330">
                  <a:extLst>
                    <a:ext uri="{9D8B030D-6E8A-4147-A177-3AD203B41FA5}">
                      <a16:colId xmlns:a16="http://schemas.microsoft.com/office/drawing/2014/main" val="310988865"/>
                    </a:ext>
                  </a:extLst>
                </a:gridCol>
                <a:gridCol w="3028737">
                  <a:extLst>
                    <a:ext uri="{9D8B030D-6E8A-4147-A177-3AD203B41FA5}">
                      <a16:colId xmlns:a16="http://schemas.microsoft.com/office/drawing/2014/main" val="838309225"/>
                    </a:ext>
                  </a:extLst>
                </a:gridCol>
              </a:tblGrid>
              <a:tr h="512203">
                <a:tc>
                  <a:txBody>
                    <a:bodyPr/>
                    <a:lstStyle/>
                    <a:p>
                      <a:endParaRPr lang="en-GB"/>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a:t>STAGE 1: </a:t>
                      </a:r>
                    </a:p>
                    <a:p>
                      <a:pPr algn="ctr"/>
                      <a:r>
                        <a:rPr lang="en-GB" sz="1400"/>
                        <a:t>Destination Marketing</a:t>
                      </a: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a:t>STAGE 2:</a:t>
                      </a:r>
                    </a:p>
                    <a:p>
                      <a:pPr algn="ctr"/>
                      <a:r>
                        <a:rPr lang="en-GB" sz="1400"/>
                        <a:t>Destination Management</a:t>
                      </a: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a:t>STAGE 3:</a:t>
                      </a:r>
                    </a:p>
                    <a:p>
                      <a:pPr algn="ctr"/>
                      <a:r>
                        <a:rPr lang="en-GB" sz="1400"/>
                        <a:t>Destination Stewardship</a:t>
                      </a:r>
                    </a:p>
                  </a:txBody>
                  <a:tcPr>
                    <a:lnB w="38100" cap="flat" cmpd="sng" algn="ctr">
                      <a:solidFill>
                        <a:schemeClr val="bg1"/>
                      </a:solidFill>
                      <a:prstDash val="solid"/>
                      <a:round/>
                      <a:headEnd type="none" w="med" len="med"/>
                      <a:tailEnd type="none" w="med" len="med"/>
                    </a:lnB>
                    <a:solidFill>
                      <a:srgbClr val="2842A2"/>
                    </a:solidFill>
                  </a:tcPr>
                </a:tc>
                <a:extLst>
                  <a:ext uri="{0D108BD9-81ED-4DB2-BD59-A6C34878D82A}">
                    <a16:rowId xmlns:a16="http://schemas.microsoft.com/office/drawing/2014/main" val="3406187280"/>
                  </a:ext>
                </a:extLst>
              </a:tr>
              <a:tr h="1175054">
                <a:tc>
                  <a:txBody>
                    <a:bodyPr/>
                    <a:lstStyle/>
                    <a:p>
                      <a:pPr algn="ctr"/>
                      <a:endParaRPr lang="en-GB" sz="1000" b="1">
                        <a:solidFill>
                          <a:schemeClr val="bg1"/>
                        </a:solidFill>
                      </a:endParaRPr>
                    </a:p>
                    <a:p>
                      <a:pPr algn="ctr"/>
                      <a:r>
                        <a:rPr lang="en-GB" sz="1000" b="1">
                          <a:solidFill>
                            <a:schemeClr val="bg1"/>
                          </a:solidFill>
                        </a:rPr>
                        <a:t>Leadership Competence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171450" indent="-171450" algn="just">
                        <a:buFont typeface="Arial" panose="020B0604020202020204" pitchFamily="34" charset="0"/>
                        <a:buChar char="•"/>
                      </a:pPr>
                      <a:r>
                        <a:rPr lang="es-ES" sz="1200" dirty="0"/>
                        <a:t>Position data </a:t>
                      </a:r>
                      <a:r>
                        <a:rPr lang="es-ES" sz="1200" dirty="0" err="1"/>
                        <a:t>analytics</a:t>
                      </a:r>
                      <a:r>
                        <a:rPr lang="es-ES" sz="1200" dirty="0"/>
                        <a:t> as a future </a:t>
                      </a:r>
                      <a:r>
                        <a:rPr lang="es-ES" sz="1200" dirty="0" err="1"/>
                        <a:t>core</a:t>
                      </a:r>
                      <a:endParaRPr lang="es-ES" sz="1200" dirty="0"/>
                    </a:p>
                    <a:p>
                      <a:pPr marL="171450" indent="-171450" algn="just">
                        <a:buFont typeface="Arial" panose="020B0604020202020204" pitchFamily="34" charset="0"/>
                        <a:buChar char="•"/>
                      </a:pPr>
                      <a:r>
                        <a:rPr lang="es-ES" sz="1200" dirty="0" err="1"/>
                        <a:t>Importance</a:t>
                      </a:r>
                      <a:r>
                        <a:rPr lang="es-ES" sz="1200" dirty="0"/>
                        <a:t> of the </a:t>
                      </a:r>
                      <a:r>
                        <a:rPr lang="es-ES" sz="1200" dirty="0" err="1"/>
                        <a:t>communication</a:t>
                      </a:r>
                      <a:r>
                        <a:rPr lang="es-ES" sz="1200" dirty="0"/>
                        <a:t>.</a:t>
                      </a:r>
                    </a:p>
                    <a:p>
                      <a:pPr marL="171450" indent="-171450" algn="just">
                        <a:buFont typeface="Arial" panose="020B0604020202020204" pitchFamily="34" charset="0"/>
                        <a:buChar char="•"/>
                      </a:pPr>
                      <a:r>
                        <a:rPr lang="es-ES" sz="1200" dirty="0" err="1"/>
                        <a:t>Create</a:t>
                      </a:r>
                      <a:r>
                        <a:rPr lang="es-ES" sz="1200" dirty="0"/>
                        <a:t> </a:t>
                      </a:r>
                      <a:r>
                        <a:rPr lang="es-ES" sz="1200" dirty="0" err="1"/>
                        <a:t>competency</a:t>
                      </a:r>
                      <a:r>
                        <a:rPr lang="es-ES" sz="1200" dirty="0"/>
                        <a:t> of senior </a:t>
                      </a:r>
                      <a:r>
                        <a:rPr lang="es-ES" sz="1200" dirty="0" err="1"/>
                        <a:t>management</a:t>
                      </a:r>
                      <a:r>
                        <a:rPr lang="es-ES" sz="1200" dirty="0"/>
                        <a:t> </a:t>
                      </a:r>
                      <a:r>
                        <a:rPr lang="es-ES" sz="1200" dirty="0" err="1"/>
                        <a:t>on</a:t>
                      </a:r>
                      <a:r>
                        <a:rPr lang="es-ES" sz="1200" dirty="0"/>
                        <a:t> data </a:t>
                      </a:r>
                      <a:r>
                        <a:rPr lang="es-ES" sz="1200" dirty="0" err="1"/>
                        <a:t>analytics</a:t>
                      </a:r>
                      <a:r>
                        <a:rPr lang="es-ES" sz="1200" dirty="0"/>
                        <a:t>.</a:t>
                      </a:r>
                    </a:p>
                    <a:p>
                      <a:pPr marL="171450" indent="-171450" algn="just">
                        <a:buFont typeface="Arial" panose="020B0604020202020204" pitchFamily="34" charset="0"/>
                        <a:buChar char="•"/>
                      </a:pPr>
                      <a:r>
                        <a:rPr lang="es-ES" sz="1200" dirty="0"/>
                        <a:t>Use case </a:t>
                      </a:r>
                      <a:r>
                        <a:rPr lang="es-ES" sz="1200" dirty="0" err="1"/>
                        <a:t>studies</a:t>
                      </a:r>
                      <a:r>
                        <a:rPr lang="es-ES" sz="1200" dirty="0"/>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b="0" i="0" u="none" strike="noStrike" dirty="0" err="1">
                          <a:effectLst/>
                          <a:latin typeface="Calibri" panose="020F0502020204030204" pitchFamily="34" charset="0"/>
                          <a:cs typeface="Calibri" panose="020F0502020204030204" pitchFamily="34" charset="0"/>
                        </a:rPr>
                        <a:t>Embark</a:t>
                      </a:r>
                      <a:r>
                        <a:rPr lang="es-ES" sz="1200" b="0" i="0" u="none" strike="noStrike" dirty="0">
                          <a:effectLst/>
                          <a:latin typeface="Calibri" panose="020F0502020204030204" pitchFamily="34" charset="0"/>
                          <a:cs typeface="Calibri" panose="020F0502020204030204" pitchFamily="34" charset="0"/>
                        </a:rPr>
                        <a:t> </a:t>
                      </a:r>
                      <a:r>
                        <a:rPr lang="es-ES" sz="1200" b="0" i="0" u="none" strike="noStrike" dirty="0" err="1">
                          <a:effectLst/>
                          <a:latin typeface="Calibri" panose="020F0502020204030204" pitchFamily="34" charset="0"/>
                          <a:cs typeface="Calibri" panose="020F0502020204030204" pitchFamily="34" charset="0"/>
                        </a:rPr>
                        <a:t>on</a:t>
                      </a:r>
                      <a:r>
                        <a:rPr lang="es-ES" sz="1200" b="0" i="0" u="none" strike="noStrike" dirty="0">
                          <a:effectLst/>
                          <a:latin typeface="Calibri" panose="020F0502020204030204" pitchFamily="34" charset="0"/>
                          <a:cs typeface="Calibri" panose="020F0502020204030204" pitchFamily="34" charset="0"/>
                        </a:rPr>
                        <a:t> data </a:t>
                      </a:r>
                      <a:r>
                        <a:rPr lang="es-ES" sz="1200" b="0" i="0" u="none" strike="noStrike" dirty="0" err="1">
                          <a:effectLst/>
                          <a:latin typeface="Calibri" panose="020F0502020204030204" pitchFamily="34" charset="0"/>
                          <a:cs typeface="Calibri" panose="020F0502020204030204" pitchFamily="34" charset="0"/>
                        </a:rPr>
                        <a:t>analytics</a:t>
                      </a:r>
                      <a:r>
                        <a:rPr lang="es-ES" sz="1200" b="0" i="0" u="none" strike="noStrike" dirty="0">
                          <a:effectLst/>
                          <a:latin typeface="Calibri" panose="020F0502020204030204" pitchFamily="34" charset="0"/>
                          <a:cs typeface="Calibri" panose="020F0502020204030204" pitchFamily="34" charset="0"/>
                        </a:rPr>
                        <a:t> </a:t>
                      </a:r>
                      <a:r>
                        <a:rPr lang="es-ES" sz="1200" b="0" i="0" u="none" strike="noStrike" dirty="0" err="1">
                          <a:effectLst/>
                          <a:latin typeface="Calibri" panose="020F0502020204030204" pitchFamily="34" charset="0"/>
                          <a:cs typeface="Calibri" panose="020F0502020204030204" pitchFamily="34" charset="0"/>
                        </a:rPr>
                        <a:t>projects</a:t>
                      </a:r>
                      <a:r>
                        <a:rPr lang="es-ES" sz="1200" b="0" i="0" u="none" strike="noStrike" dirty="0">
                          <a:effectLst/>
                          <a:latin typeface="Calibri" panose="020F0502020204030204" pitchFamily="34" charset="0"/>
                          <a:cs typeface="Calibri" panose="020F0502020204030204" pitchFamily="34" charset="0"/>
                        </a:rPr>
                        <a:t>, support </a:t>
                      </a:r>
                      <a:r>
                        <a:rPr lang="es-ES" sz="1200" b="0" i="0" u="none" strike="noStrike" dirty="0" err="1">
                          <a:effectLst/>
                          <a:latin typeface="Calibri" panose="020F0502020204030204" pitchFamily="34" charset="0"/>
                          <a:cs typeface="Calibri" panose="020F0502020204030204" pitchFamily="34" charset="0"/>
                        </a:rPr>
                        <a:t>teams</a:t>
                      </a:r>
                      <a:r>
                        <a:rPr lang="es-ES" sz="1200" b="0" i="0" u="none" strike="noStrike" dirty="0">
                          <a:effectLst/>
                          <a:latin typeface="Calibri" panose="020F0502020204030204" pitchFamily="34" charset="0"/>
                          <a:cs typeface="Calibri" panose="020F0502020204030204" pitchFamily="34" charset="0"/>
                        </a:rPr>
                        <a:t> and </a:t>
                      </a:r>
                      <a:r>
                        <a:rPr lang="es-ES" sz="1200" b="0" i="0" u="none" strike="noStrike" dirty="0" err="1">
                          <a:effectLst/>
                          <a:latin typeface="Calibri" panose="020F0502020204030204" pitchFamily="34" charset="0"/>
                          <a:cs typeface="Calibri" panose="020F0502020204030204" pitchFamily="34" charset="0"/>
                        </a:rPr>
                        <a:t>push</a:t>
                      </a:r>
                      <a:r>
                        <a:rPr lang="es-ES" sz="1200" b="0" i="0" u="none" strike="noStrike" dirty="0">
                          <a:effectLst/>
                          <a:latin typeface="Calibri" panose="020F0502020204030204" pitchFamily="34" charset="0"/>
                          <a:cs typeface="Calibri" panose="020F0502020204030204" pitchFamily="34" charset="0"/>
                        </a:rPr>
                        <a:t> for </a:t>
                      </a:r>
                      <a:r>
                        <a:rPr lang="es-ES" sz="1200" b="0" i="0" u="none" strike="noStrike" dirty="0" err="1">
                          <a:effectLst/>
                          <a:latin typeface="Calibri" panose="020F0502020204030204" pitchFamily="34" charset="0"/>
                          <a:cs typeface="Calibri" panose="020F0502020204030204" pitchFamily="34" charset="0"/>
                        </a:rPr>
                        <a:t>resources</a:t>
                      </a:r>
                      <a:r>
                        <a:rPr lang="es-ES" sz="1200" b="0" i="0" u="none" strike="noStrike" dirty="0">
                          <a:effectLst/>
                          <a:latin typeface="Calibri" panose="020F0502020204030204" pitchFamily="34" charset="0"/>
                          <a:cs typeface="Calibri" panose="020F0502020204030204" pitchFamily="34" charset="0"/>
                        </a:rPr>
                        <a:t>.</a:t>
                      </a:r>
                      <a:endParaRPr lang="es-ES" sz="1200" dirty="0">
                        <a:latin typeface="Calibri" panose="020F0502020204030204" pitchFamily="34" charset="0"/>
                        <a:cs typeface="Calibri" panose="020F0502020204030204" pitchFamily="34" charset="0"/>
                      </a:endParaRPr>
                    </a:p>
                    <a:p>
                      <a:pPr marL="171450" indent="-171450" algn="just">
                        <a:buFont typeface="Arial" panose="020B0604020202020204" pitchFamily="34" charset="0"/>
                        <a:buChar char="•"/>
                      </a:pPr>
                      <a:r>
                        <a:rPr lang="es-ES" sz="1200" b="0" i="0" u="none" strike="noStrike" dirty="0">
                          <a:effectLst/>
                          <a:latin typeface="Calibri" panose="020F0502020204030204" pitchFamily="34" charset="0"/>
                          <a:cs typeface="Calibri" panose="020F0502020204030204" pitchFamily="34" charset="0"/>
                        </a:rPr>
                        <a:t>Active use of data </a:t>
                      </a:r>
                      <a:r>
                        <a:rPr lang="es-ES" sz="1200" b="0" i="0" u="none" strike="noStrike" dirty="0" err="1">
                          <a:effectLst/>
                          <a:latin typeface="Calibri" panose="020F0502020204030204" pitchFamily="34" charset="0"/>
                          <a:cs typeface="Calibri" panose="020F0502020204030204" pitchFamily="34" charset="0"/>
                        </a:rPr>
                        <a:t>analytics</a:t>
                      </a:r>
                      <a:r>
                        <a:rPr lang="es-ES" sz="1200" b="0" i="0" u="none" strike="noStrike" dirty="0">
                          <a:effectLst/>
                          <a:latin typeface="Calibri" panose="020F0502020204030204" pitchFamily="34" charset="0"/>
                          <a:cs typeface="Calibri" panose="020F0502020204030204" pitchFamily="34" charset="0"/>
                        </a:rPr>
                        <a:t>, </a:t>
                      </a:r>
                      <a:r>
                        <a:rPr lang="es-ES" sz="1200" b="0" i="0" u="none" strike="noStrike" dirty="0" err="1">
                          <a:effectLst/>
                          <a:latin typeface="Calibri" panose="020F0502020204030204" pitchFamily="34" charset="0"/>
                          <a:cs typeface="Calibri" panose="020F0502020204030204" pitchFamily="34" charset="0"/>
                        </a:rPr>
                        <a:t>metrics</a:t>
                      </a:r>
                      <a:r>
                        <a:rPr lang="es-ES" sz="1200" b="0" i="0" u="none" strike="noStrike" dirty="0">
                          <a:effectLst/>
                          <a:latin typeface="Calibri" panose="020F0502020204030204" pitchFamily="34" charset="0"/>
                          <a:cs typeface="Calibri" panose="020F0502020204030204" pitchFamily="34" charset="0"/>
                        </a:rPr>
                        <a:t> </a:t>
                      </a:r>
                      <a:r>
                        <a:rPr lang="es-ES" sz="1200" b="0" i="0" u="none" strike="noStrike" dirty="0" err="1">
                          <a:effectLst/>
                          <a:latin typeface="Calibri" panose="020F0502020204030204" pitchFamily="34" charset="0"/>
                          <a:cs typeface="Calibri" panose="020F0502020204030204" pitchFamily="34" charset="0"/>
                        </a:rPr>
                        <a:t>or</a:t>
                      </a:r>
                      <a:r>
                        <a:rPr lang="es-ES" sz="1200" b="0" i="0" u="none" strike="noStrike" dirty="0">
                          <a:effectLst/>
                          <a:latin typeface="Calibri" panose="020F0502020204030204" pitchFamily="34" charset="0"/>
                          <a:cs typeface="Calibri" panose="020F0502020204030204" pitchFamily="34" charset="0"/>
                        </a:rPr>
                        <a:t> </a:t>
                      </a:r>
                      <a:r>
                        <a:rPr lang="es-ES" sz="1200" b="0" i="0" u="none" strike="noStrike" dirty="0" err="1">
                          <a:effectLst/>
                          <a:latin typeface="Calibri" panose="020F0502020204030204" pitchFamily="34" charset="0"/>
                          <a:cs typeface="Calibri" panose="020F0502020204030204" pitchFamily="34" charset="0"/>
                        </a:rPr>
                        <a:t>dashboards</a:t>
                      </a:r>
                      <a:r>
                        <a:rPr lang="es-ES" sz="1200" b="0" i="0" u="none" strike="noStrike" dirty="0">
                          <a:effectLst/>
                          <a:latin typeface="Calibri" panose="020F0502020204030204" pitchFamily="34" charset="0"/>
                          <a:cs typeface="Calibri" panose="020F0502020204030204" pitchFamily="34" charset="0"/>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b="0" i="0" u="none" strike="noStrike" dirty="0" err="1">
                          <a:effectLst/>
                        </a:rPr>
                        <a:t>Have</a:t>
                      </a:r>
                      <a:r>
                        <a:rPr lang="es-ES" sz="1200" b="0" i="0" u="none" strike="noStrike" dirty="0">
                          <a:effectLst/>
                        </a:rPr>
                        <a:t> </a:t>
                      </a:r>
                      <a:r>
                        <a:rPr lang="es-ES" sz="1200" b="0" i="0" u="none" strike="noStrike" dirty="0" err="1">
                          <a:effectLst/>
                        </a:rPr>
                        <a:t>clear</a:t>
                      </a:r>
                      <a:r>
                        <a:rPr lang="es-ES" sz="1200" b="0" i="0" u="none" strike="noStrike" dirty="0">
                          <a:effectLst/>
                        </a:rPr>
                        <a:t> </a:t>
                      </a:r>
                      <a:r>
                        <a:rPr lang="es-ES" sz="1200" b="0" i="0" u="none" strike="noStrike" dirty="0" err="1">
                          <a:effectLst/>
                        </a:rPr>
                        <a:t>vision</a:t>
                      </a:r>
                      <a:r>
                        <a:rPr lang="es-ES" sz="1200" b="0" i="0" u="none" strike="noStrike" dirty="0">
                          <a:effectLst/>
                        </a:rPr>
                        <a:t> and </a:t>
                      </a:r>
                      <a:r>
                        <a:rPr lang="es-ES" sz="1200" b="0" i="0" u="none" strike="noStrike" dirty="0" err="1">
                          <a:effectLst/>
                        </a:rPr>
                        <a:t>strategy</a:t>
                      </a:r>
                      <a:r>
                        <a:rPr lang="es-ES" sz="1200" b="0" i="0" u="none" strike="noStrike" dirty="0">
                          <a:effectLst/>
                        </a:rPr>
                        <a:t> for data </a:t>
                      </a:r>
                      <a:r>
                        <a:rPr lang="es-ES" sz="1200" b="0" i="0" u="none" strike="noStrike" dirty="0" err="1">
                          <a:effectLst/>
                        </a:rPr>
                        <a:t>analytics</a:t>
                      </a:r>
                      <a:r>
                        <a:rPr lang="es-ES" sz="1200" b="0" i="0" u="none" strike="noStrike" dirty="0">
                          <a:effectLst/>
                        </a:rPr>
                        <a:t> </a:t>
                      </a:r>
                      <a:r>
                        <a:rPr lang="es-ES" sz="1200" b="0" i="0" u="none" strike="noStrike" dirty="0" err="1">
                          <a:effectLst/>
                        </a:rPr>
                        <a:t>aligned</a:t>
                      </a:r>
                      <a:r>
                        <a:rPr lang="es-ES" sz="1200" b="0" i="0" u="none" strike="noStrike" dirty="0">
                          <a:effectLst/>
                        </a:rPr>
                        <a:t> with </a:t>
                      </a:r>
                      <a:r>
                        <a:rPr lang="es-ES" sz="1200" b="0" i="0" u="none" strike="noStrike" dirty="0" err="1">
                          <a:effectLst/>
                        </a:rPr>
                        <a:t>both</a:t>
                      </a:r>
                      <a:r>
                        <a:rPr lang="es-ES" sz="1200" b="0" i="0" u="none" strike="noStrike" dirty="0">
                          <a:effectLst/>
                        </a:rPr>
                        <a:t> destination and IT </a:t>
                      </a:r>
                      <a:r>
                        <a:rPr lang="es-ES" sz="1200" b="0" i="0" u="none" strike="noStrike" dirty="0" err="1">
                          <a:effectLst/>
                        </a:rPr>
                        <a:t>strategy</a:t>
                      </a:r>
                      <a:r>
                        <a:rPr lang="es-ES" sz="1200" b="0" i="0" u="none" strike="noStrike" dirty="0">
                          <a:effectLst/>
                        </a:rPr>
                        <a:t>.</a:t>
                      </a:r>
                      <a:endParaRPr lang="es-ES" sz="1200" dirty="0"/>
                    </a:p>
                    <a:p>
                      <a:pPr marL="171450" indent="-171450" algn="just">
                        <a:buFont typeface="Arial" panose="020B0604020202020204" pitchFamily="34" charset="0"/>
                        <a:buChar char="•"/>
                      </a:pPr>
                      <a:r>
                        <a:rPr lang="es-ES" sz="1200" b="0" i="0" u="none" strike="noStrike" dirty="0">
                          <a:effectLst/>
                        </a:rPr>
                        <a:t>Sponsor </a:t>
                      </a:r>
                      <a:r>
                        <a:rPr lang="es-ES" sz="1200" b="0" i="0" u="none" strike="noStrike" dirty="0" err="1">
                          <a:effectLst/>
                        </a:rPr>
                        <a:t>all</a:t>
                      </a:r>
                      <a:r>
                        <a:rPr lang="es-ES" sz="1200" b="0" i="0" u="none" strike="noStrike" dirty="0">
                          <a:effectLst/>
                        </a:rPr>
                        <a:t> data </a:t>
                      </a:r>
                      <a:r>
                        <a:rPr lang="es-ES" sz="1200" b="0" i="0" u="none" strike="noStrike" dirty="0" err="1">
                          <a:effectLst/>
                        </a:rPr>
                        <a:t>analytics</a:t>
                      </a:r>
                      <a:r>
                        <a:rPr lang="es-ES" sz="1200" b="0" i="0" u="none" strike="noStrike" dirty="0">
                          <a:effectLst/>
                        </a:rPr>
                        <a:t> initiatives </a:t>
                      </a:r>
                      <a:r>
                        <a:rPr lang="es-ES" sz="1200" b="0" i="0" u="none" strike="noStrike" dirty="0" err="1">
                          <a:effectLst/>
                        </a:rPr>
                        <a:t>providing</a:t>
                      </a:r>
                      <a:r>
                        <a:rPr lang="es-ES" sz="1200" b="0" i="0" u="none" strike="noStrike" dirty="0">
                          <a:effectLst/>
                        </a:rPr>
                        <a:t> </a:t>
                      </a:r>
                      <a:r>
                        <a:rPr lang="es-ES" sz="1200" b="0" i="0" u="none" strike="noStrike" dirty="0" err="1">
                          <a:effectLst/>
                        </a:rPr>
                        <a:t>all</a:t>
                      </a:r>
                      <a:r>
                        <a:rPr lang="es-ES" sz="1200" b="0" i="0" u="none" strike="noStrike" dirty="0">
                          <a:effectLst/>
                        </a:rPr>
                        <a:t> </a:t>
                      </a:r>
                      <a:r>
                        <a:rPr lang="es-ES" sz="1200" b="0" i="0" u="none" strike="noStrike" dirty="0" err="1">
                          <a:effectLst/>
                        </a:rPr>
                        <a:t>resources</a:t>
                      </a:r>
                      <a:r>
                        <a:rPr lang="es-ES" sz="1200" b="0" i="0" u="none" strike="noStrike" dirty="0">
                          <a:effectLst/>
                        </a:rPr>
                        <a:t> </a:t>
                      </a:r>
                      <a:r>
                        <a:rPr lang="es-ES" sz="1200" b="0" i="0" u="none" strike="noStrike" dirty="0" err="1">
                          <a:effectLst/>
                        </a:rPr>
                        <a:t>needed</a:t>
                      </a:r>
                      <a:r>
                        <a:rPr lang="es-ES" sz="1200" b="0" i="0" u="none" strike="noStrike" dirty="0">
                          <a:effectLst/>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060379791"/>
                  </a:ext>
                </a:extLst>
              </a:tr>
              <a:tr h="1898164">
                <a:tc>
                  <a:txBody>
                    <a:bodyPr/>
                    <a:lstStyle/>
                    <a:p>
                      <a:pPr algn="ctr"/>
                      <a:endParaRPr lang="en-GB" sz="1000" b="1">
                        <a:solidFill>
                          <a:schemeClr val="bg1"/>
                        </a:solidFill>
                      </a:endParaRPr>
                    </a:p>
                    <a:p>
                      <a:pPr algn="ctr"/>
                      <a:endParaRPr lang="en-GB" sz="1000" b="1">
                        <a:solidFill>
                          <a:schemeClr val="bg1"/>
                        </a:solidFill>
                      </a:endParaRPr>
                    </a:p>
                    <a:p>
                      <a:pPr algn="ctr"/>
                      <a:r>
                        <a:rPr lang="en-GB" sz="1000" b="1">
                          <a:solidFill>
                            <a:schemeClr val="bg1"/>
                          </a:solidFill>
                        </a:rPr>
                        <a:t>Team Structure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171450" indent="-171450" algn="just">
                        <a:buFont typeface="Arial" panose="020B0604020202020204" pitchFamily="34" charset="0"/>
                        <a:buChar char="•"/>
                      </a:pPr>
                      <a:r>
                        <a:rPr lang="es-ES" sz="1200" dirty="0" err="1">
                          <a:latin typeface="Calibri" panose="020F0502020204030204" pitchFamily="34" charset="0"/>
                          <a:cs typeface="Calibri" panose="020F0502020204030204" pitchFamily="34" charset="0"/>
                        </a:rPr>
                        <a:t>Get</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informed</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on</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typical</a:t>
                      </a:r>
                      <a:r>
                        <a:rPr lang="es-ES" sz="1200" dirty="0">
                          <a:latin typeface="Calibri" panose="020F0502020204030204" pitchFamily="34" charset="0"/>
                          <a:cs typeface="Calibri" panose="020F0502020204030204" pitchFamily="34" charset="0"/>
                        </a:rPr>
                        <a:t> data </a:t>
                      </a:r>
                      <a:r>
                        <a:rPr lang="es-ES" sz="1200" dirty="0" err="1">
                          <a:latin typeface="Calibri" panose="020F0502020204030204" pitchFamily="34" charset="0"/>
                          <a:cs typeface="Calibri" panose="020F0502020204030204" pitchFamily="34" charset="0"/>
                        </a:rPr>
                        <a:t>analytics</a:t>
                      </a:r>
                      <a:r>
                        <a:rPr lang="es-ES" sz="1200" dirty="0">
                          <a:latin typeface="Calibri" panose="020F0502020204030204" pitchFamily="34" charset="0"/>
                          <a:cs typeface="Calibri" panose="020F0502020204030204" pitchFamily="34" charset="0"/>
                        </a:rPr>
                        <a:t> team </a:t>
                      </a:r>
                      <a:r>
                        <a:rPr lang="es-ES" sz="1200" dirty="0" err="1">
                          <a:latin typeface="Calibri" panose="020F0502020204030204" pitchFamily="34" charset="0"/>
                          <a:cs typeface="Calibri" panose="020F0502020204030204" pitchFamily="34" charset="0"/>
                        </a:rPr>
                        <a:t>structures</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what</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they</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consist</a:t>
                      </a:r>
                      <a:r>
                        <a:rPr lang="es-ES" sz="1200" dirty="0">
                          <a:latin typeface="Calibri" panose="020F0502020204030204" pitchFamily="34" charset="0"/>
                          <a:cs typeface="Calibri" panose="020F0502020204030204" pitchFamily="34" charset="0"/>
                        </a:rPr>
                        <a:t> of, </a:t>
                      </a:r>
                      <a:r>
                        <a:rPr lang="es-ES" sz="1200" dirty="0" err="1">
                          <a:latin typeface="Calibri" panose="020F0502020204030204" pitchFamily="34" charset="0"/>
                          <a:cs typeface="Calibri" panose="020F0502020204030204" pitchFamily="34" charset="0"/>
                        </a:rPr>
                        <a:t>their</a:t>
                      </a:r>
                      <a:r>
                        <a:rPr lang="es-ES" sz="1200" dirty="0">
                          <a:latin typeface="Calibri" panose="020F0502020204030204" pitchFamily="34" charset="0"/>
                          <a:cs typeface="Calibri" panose="020F0502020204030204" pitchFamily="34" charset="0"/>
                        </a:rPr>
                        <a:t> roles, </a:t>
                      </a:r>
                      <a:r>
                        <a:rPr lang="es-ES" sz="1200" dirty="0" err="1">
                          <a:latin typeface="Calibri" panose="020F0502020204030204" pitchFamily="34" charset="0"/>
                          <a:cs typeface="Calibri" panose="020F0502020204030204" pitchFamily="34" charset="0"/>
                        </a:rPr>
                        <a:t>purposes</a:t>
                      </a:r>
                      <a:r>
                        <a:rPr lang="es-ES" sz="1200" dirty="0">
                          <a:latin typeface="Calibri" panose="020F0502020204030204" pitchFamily="34" charset="0"/>
                          <a:cs typeface="Calibri" panose="020F0502020204030204" pitchFamily="34" charset="0"/>
                        </a:rPr>
                        <a:t> and </a:t>
                      </a:r>
                      <a:r>
                        <a:rPr lang="es-ES" sz="1200" dirty="0" err="1">
                          <a:latin typeface="Calibri" panose="020F0502020204030204" pitchFamily="34" charset="0"/>
                          <a:cs typeface="Calibri" panose="020F0502020204030204" pitchFamily="34" charset="0"/>
                        </a:rPr>
                        <a:t>how</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it</a:t>
                      </a:r>
                      <a:r>
                        <a:rPr lang="es-ES" sz="1200" dirty="0">
                          <a:latin typeface="Calibri" panose="020F0502020204030204" pitchFamily="34" charset="0"/>
                          <a:cs typeface="Calibri" panose="020F0502020204030204" pitchFamily="34" charset="0"/>
                        </a:rPr>
                        <a:t> can be </a:t>
                      </a:r>
                      <a:r>
                        <a:rPr lang="es-ES" sz="1200" dirty="0" err="1">
                          <a:latin typeface="Calibri" panose="020F0502020204030204" pitchFamily="34" charset="0"/>
                          <a:cs typeface="Calibri" panose="020F0502020204030204" pitchFamily="34" charset="0"/>
                        </a:rPr>
                        <a:t>useful</a:t>
                      </a:r>
                      <a:r>
                        <a:rPr lang="es-ES" sz="1200" dirty="0">
                          <a:latin typeface="Calibri" panose="020F0502020204030204" pitchFamily="34" charset="0"/>
                          <a:cs typeface="Calibri" panose="020F0502020204030204" pitchFamily="34" charset="0"/>
                        </a:rPr>
                        <a:t> for the </a:t>
                      </a:r>
                      <a:r>
                        <a:rPr lang="es-ES" sz="1200" dirty="0" err="1">
                          <a:latin typeface="Calibri" panose="020F0502020204030204" pitchFamily="34" charset="0"/>
                          <a:cs typeface="Calibri" panose="020F0502020204030204" pitchFamily="34" charset="0"/>
                        </a:rPr>
                        <a:t>organisation</a:t>
                      </a:r>
                      <a:r>
                        <a:rPr lang="es-ES" sz="1200" dirty="0">
                          <a:latin typeface="Calibri" panose="020F0502020204030204" pitchFamily="34" charset="0"/>
                          <a:cs typeface="Calibri" panose="020F0502020204030204" pitchFamily="34" charset="0"/>
                        </a:rPr>
                        <a:t> (in-</a:t>
                      </a:r>
                      <a:r>
                        <a:rPr lang="es-ES" sz="1200" dirty="0" err="1">
                          <a:latin typeface="Calibri" panose="020F0502020204030204" pitchFamily="34" charset="0"/>
                          <a:cs typeface="Calibri" panose="020F0502020204030204" pitchFamily="34" charset="0"/>
                        </a:rPr>
                        <a:t>house</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or</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outsourced</a:t>
                      </a:r>
                      <a:r>
                        <a:rPr lang="es-ES" sz="1200" dirty="0">
                          <a:latin typeface="Calibri" panose="020F0502020204030204" pitchFamily="34" charset="0"/>
                          <a:cs typeface="Calibri" panose="020F0502020204030204" pitchFamily="34" charset="0"/>
                        </a:rPr>
                        <a:t>). </a:t>
                      </a:r>
                    </a:p>
                    <a:p>
                      <a:pPr marL="171450" indent="-171450" algn="just">
                        <a:buFont typeface="Arial" panose="020B0604020202020204" pitchFamily="34" charset="0"/>
                        <a:buChar char="•"/>
                      </a:pPr>
                      <a:r>
                        <a:rPr lang="es-ES" sz="1200" dirty="0" err="1">
                          <a:latin typeface="Calibri" panose="020F0502020204030204" pitchFamily="34" charset="0"/>
                          <a:cs typeface="Calibri" panose="020F0502020204030204" pitchFamily="34" charset="0"/>
                        </a:rPr>
                        <a:t>Get</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informed</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on</a:t>
                      </a:r>
                      <a:r>
                        <a:rPr lang="es-ES" sz="1200" dirty="0">
                          <a:latin typeface="Calibri" panose="020F0502020204030204" pitchFamily="34" charset="0"/>
                          <a:cs typeface="Calibri" panose="020F0502020204030204" pitchFamily="34" charset="0"/>
                        </a:rPr>
                        <a:t> data </a:t>
                      </a:r>
                      <a:r>
                        <a:rPr lang="es-ES" sz="1200" dirty="0" err="1">
                          <a:latin typeface="Calibri" panose="020F0502020204030204" pitchFamily="34" charset="0"/>
                          <a:cs typeface="Calibri" panose="020F0502020204030204" pitchFamily="34" charset="0"/>
                        </a:rPr>
                        <a:t>champion</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meaning</a:t>
                      </a:r>
                      <a:r>
                        <a:rPr lang="es-ES" sz="1200" dirty="0">
                          <a:latin typeface="Calibri" panose="020F0502020204030204" pitchFamily="34" charset="0"/>
                          <a:cs typeface="Calibri" panose="020F0502020204030204" pitchFamily="34" charset="0"/>
                        </a:rPr>
                        <a:t>.</a:t>
                      </a:r>
                    </a:p>
                    <a:p>
                      <a:pPr marL="171450" indent="-171450" algn="just">
                        <a:buFont typeface="Arial" panose="020B0604020202020204" pitchFamily="34" charset="0"/>
                        <a:buChar char="•"/>
                      </a:pPr>
                      <a:r>
                        <a:rPr lang="es-ES" sz="1200" dirty="0">
                          <a:latin typeface="Calibri" panose="020F0502020204030204" pitchFamily="34" charset="0"/>
                          <a:cs typeface="Calibri" panose="020F0502020204030204" pitchFamily="34" charset="0"/>
                        </a:rPr>
                        <a:t>Inform </a:t>
                      </a:r>
                      <a:r>
                        <a:rPr lang="es-ES" sz="1200" dirty="0" err="1">
                          <a:latin typeface="Calibri" panose="020F0502020204030204" pitchFamily="34" charset="0"/>
                          <a:cs typeface="Calibri" panose="020F0502020204030204" pitchFamily="34" charset="0"/>
                        </a:rPr>
                        <a:t>how</a:t>
                      </a:r>
                      <a:r>
                        <a:rPr lang="es-ES" sz="1200" dirty="0">
                          <a:latin typeface="Calibri" panose="020F0502020204030204" pitchFamily="34" charset="0"/>
                          <a:cs typeface="Calibri" panose="020F0502020204030204" pitchFamily="34" charset="0"/>
                        </a:rPr>
                        <a:t> data champions can be </a:t>
                      </a:r>
                      <a:r>
                        <a:rPr lang="es-ES" sz="1200" dirty="0" err="1">
                          <a:latin typeface="Calibri" panose="020F0502020204030204" pitchFamily="34" charset="0"/>
                          <a:cs typeface="Calibri" panose="020F0502020204030204" pitchFamily="34" charset="0"/>
                        </a:rPr>
                        <a:t>useful</a:t>
                      </a:r>
                      <a:r>
                        <a:rPr lang="es-ES" sz="1200" dirty="0">
                          <a:latin typeface="Calibri" panose="020F0502020204030204" pitchFamily="34" charset="0"/>
                          <a:cs typeface="Calibri" panose="020F0502020204030204" pitchFamily="34" charset="0"/>
                        </a:rPr>
                        <a:t>.</a:t>
                      </a:r>
                      <a:endParaRPr lang="en-GB" sz="1200" dirty="0">
                        <a:latin typeface="Calibri" panose="020F0502020204030204" pitchFamily="34"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dirty="0" err="1"/>
                        <a:t>Form</a:t>
                      </a:r>
                      <a:r>
                        <a:rPr lang="es-ES" sz="1200" dirty="0"/>
                        <a:t> in-</a:t>
                      </a:r>
                      <a:r>
                        <a:rPr lang="es-ES" sz="1200" dirty="0" err="1"/>
                        <a:t>house</a:t>
                      </a:r>
                      <a:r>
                        <a:rPr lang="es-ES" sz="1200" dirty="0"/>
                        <a:t> data </a:t>
                      </a:r>
                      <a:r>
                        <a:rPr lang="es-ES" sz="1200" dirty="0" err="1"/>
                        <a:t>analytics</a:t>
                      </a:r>
                      <a:r>
                        <a:rPr lang="es-ES" sz="1200" dirty="0"/>
                        <a:t> and data </a:t>
                      </a:r>
                      <a:r>
                        <a:rPr lang="es-ES" sz="1200" dirty="0" err="1"/>
                        <a:t>governance</a:t>
                      </a:r>
                      <a:r>
                        <a:rPr lang="es-ES" sz="1200" dirty="0"/>
                        <a:t> team.</a:t>
                      </a:r>
                    </a:p>
                    <a:p>
                      <a:pPr marL="171450" indent="-171450" algn="just">
                        <a:buFont typeface="Arial" panose="020B0604020202020204" pitchFamily="34" charset="0"/>
                        <a:buChar char="•"/>
                      </a:pPr>
                      <a:r>
                        <a:rPr lang="es-ES" sz="1200" dirty="0" err="1"/>
                        <a:t>Include</a:t>
                      </a:r>
                      <a:r>
                        <a:rPr lang="es-ES" sz="1200" dirty="0"/>
                        <a:t> data-</a:t>
                      </a:r>
                      <a:r>
                        <a:rPr lang="es-ES" sz="1200" dirty="0" err="1"/>
                        <a:t>analysts</a:t>
                      </a:r>
                      <a:r>
                        <a:rPr lang="es-ES" sz="1200" dirty="0"/>
                        <a:t>, </a:t>
                      </a:r>
                      <a:r>
                        <a:rPr lang="es-ES" sz="1200" dirty="0" err="1"/>
                        <a:t>scientists</a:t>
                      </a:r>
                      <a:r>
                        <a:rPr lang="es-ES" sz="1200" dirty="0"/>
                        <a:t>, </a:t>
                      </a:r>
                      <a:r>
                        <a:rPr lang="es-ES" sz="1200" dirty="0" err="1"/>
                        <a:t>engineers</a:t>
                      </a:r>
                      <a:r>
                        <a:rPr lang="es-ES" sz="1200" dirty="0"/>
                        <a:t> and </a:t>
                      </a:r>
                      <a:r>
                        <a:rPr lang="es-ES" sz="1200" dirty="0" err="1"/>
                        <a:t>controllers</a:t>
                      </a:r>
                      <a:r>
                        <a:rPr lang="es-ES" sz="1200" dirty="0"/>
                        <a:t>.</a:t>
                      </a:r>
                    </a:p>
                    <a:p>
                      <a:pPr marL="171450" indent="-171450" algn="just">
                        <a:buFont typeface="Arial" panose="020B0604020202020204" pitchFamily="34" charset="0"/>
                        <a:buChar char="•"/>
                      </a:pPr>
                      <a:r>
                        <a:rPr lang="es-ES" sz="1200" dirty="0" err="1"/>
                        <a:t>Create</a:t>
                      </a:r>
                      <a:r>
                        <a:rPr lang="es-ES" sz="1200" dirty="0"/>
                        <a:t> </a:t>
                      </a:r>
                      <a:r>
                        <a:rPr lang="es-ES" sz="1200" dirty="0" err="1"/>
                        <a:t>community</a:t>
                      </a:r>
                      <a:r>
                        <a:rPr lang="es-ES" sz="1200" dirty="0"/>
                        <a:t> of data </a:t>
                      </a:r>
                      <a:r>
                        <a:rPr lang="es-ES" sz="1200" dirty="0" err="1"/>
                        <a:t>analytics</a:t>
                      </a:r>
                      <a:r>
                        <a:rPr lang="es-ES" sz="1200" dirty="0"/>
                        <a:t> champions. </a:t>
                      </a:r>
                    </a:p>
                    <a:p>
                      <a:pPr marL="171450" indent="-171450" algn="just">
                        <a:buFont typeface="Arial" panose="020B0604020202020204" pitchFamily="34" charset="0"/>
                        <a:buChar char="•"/>
                      </a:pPr>
                      <a:r>
                        <a:rPr lang="es-ES" sz="1200" dirty="0" err="1"/>
                        <a:t>Enable</a:t>
                      </a:r>
                      <a:r>
                        <a:rPr lang="es-ES" sz="1200" dirty="0"/>
                        <a:t> </a:t>
                      </a:r>
                      <a:r>
                        <a:rPr lang="es-ES" sz="1200" dirty="0" err="1"/>
                        <a:t>community</a:t>
                      </a:r>
                      <a:r>
                        <a:rPr lang="es-ES" sz="1200" dirty="0"/>
                        <a:t> to share data </a:t>
                      </a:r>
                      <a:r>
                        <a:rPr lang="es-ES" sz="1200" dirty="0" err="1"/>
                        <a:t>analytics</a:t>
                      </a:r>
                      <a:r>
                        <a:rPr lang="es-ES" sz="1200" dirty="0"/>
                        <a:t> skills, </a:t>
                      </a:r>
                      <a:r>
                        <a:rPr lang="es-ES" sz="1200" dirty="0" err="1"/>
                        <a:t>success</a:t>
                      </a:r>
                      <a:r>
                        <a:rPr lang="es-ES" sz="1200" dirty="0"/>
                        <a:t> </a:t>
                      </a:r>
                      <a:r>
                        <a:rPr lang="es-ES" sz="1200" dirty="0" err="1"/>
                        <a:t>stories</a:t>
                      </a:r>
                      <a:r>
                        <a:rPr lang="es-ES" sz="1200" dirty="0"/>
                        <a:t>, and </a:t>
                      </a:r>
                      <a:r>
                        <a:rPr lang="es-ES" sz="1200" dirty="0" err="1"/>
                        <a:t>participation</a:t>
                      </a:r>
                      <a:r>
                        <a:rPr lang="es-ES" sz="1200" dirty="0"/>
                        <a:t> in mini </a:t>
                      </a:r>
                      <a:r>
                        <a:rPr lang="es-ES" sz="1200" dirty="0" err="1"/>
                        <a:t>challenges</a:t>
                      </a:r>
                      <a:r>
                        <a:rPr lang="es-ES" sz="1200" dirty="0"/>
                        <a:t>.</a:t>
                      </a:r>
                    </a:p>
                    <a:p>
                      <a:pPr marL="171450" indent="-171450" algn="just">
                        <a:buFont typeface="Arial" panose="020B0604020202020204" pitchFamily="34" charset="0"/>
                        <a:buChar char="•"/>
                      </a:pPr>
                      <a:r>
                        <a:rPr lang="es-ES" sz="1200" dirty="0" err="1"/>
                        <a:t>Offer</a:t>
                      </a:r>
                      <a:r>
                        <a:rPr lang="es-ES" sz="1200" dirty="0"/>
                        <a:t> </a:t>
                      </a:r>
                      <a:r>
                        <a:rPr lang="es-ES" sz="1200" dirty="0" err="1"/>
                        <a:t>foundational</a:t>
                      </a:r>
                      <a:r>
                        <a:rPr lang="es-ES" sz="1200" dirty="0"/>
                        <a:t> </a:t>
                      </a:r>
                      <a:r>
                        <a:rPr lang="es-ES" sz="1200" dirty="0" err="1"/>
                        <a:t>courses</a:t>
                      </a:r>
                      <a:r>
                        <a:rPr lang="es-ES" sz="1200" dirty="0"/>
                        <a:t> and </a:t>
                      </a:r>
                      <a:r>
                        <a:rPr lang="es-ES" sz="1200" dirty="0" err="1"/>
                        <a:t>annual</a:t>
                      </a:r>
                      <a:r>
                        <a:rPr lang="es-ES" sz="1200" dirty="0"/>
                        <a:t> workshops.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dirty="0">
                          <a:latin typeface="+mn-lt"/>
                        </a:rPr>
                        <a:t>Drive data </a:t>
                      </a:r>
                      <a:r>
                        <a:rPr lang="es-ES" sz="1200" dirty="0" err="1">
                          <a:latin typeface="+mn-lt"/>
                        </a:rPr>
                        <a:t>analytics</a:t>
                      </a:r>
                      <a:r>
                        <a:rPr lang="es-ES" sz="1200" dirty="0">
                          <a:latin typeface="+mn-lt"/>
                        </a:rPr>
                        <a:t> </a:t>
                      </a:r>
                      <a:r>
                        <a:rPr lang="es-ES" sz="1200" dirty="0" err="1">
                          <a:latin typeface="+mn-lt"/>
                        </a:rPr>
                        <a:t>efforts</a:t>
                      </a:r>
                      <a:r>
                        <a:rPr lang="es-ES" sz="1200" dirty="0">
                          <a:latin typeface="+mn-lt"/>
                        </a:rPr>
                        <a:t> </a:t>
                      </a:r>
                      <a:r>
                        <a:rPr lang="es-ES" sz="1200" dirty="0" err="1">
                          <a:latin typeface="+mn-lt"/>
                        </a:rPr>
                        <a:t>across</a:t>
                      </a:r>
                      <a:r>
                        <a:rPr lang="es-ES" sz="1200" dirty="0">
                          <a:latin typeface="+mn-lt"/>
                        </a:rPr>
                        <a:t> </a:t>
                      </a:r>
                      <a:r>
                        <a:rPr lang="es-ES" sz="1200" dirty="0" err="1">
                          <a:latin typeface="+mn-lt"/>
                        </a:rPr>
                        <a:t>all</a:t>
                      </a:r>
                      <a:r>
                        <a:rPr lang="es-ES" sz="1200" dirty="0">
                          <a:latin typeface="+mn-lt"/>
                        </a:rPr>
                        <a:t> destination </a:t>
                      </a:r>
                      <a:r>
                        <a:rPr lang="es-ES" sz="1200" dirty="0" err="1">
                          <a:latin typeface="+mn-lt"/>
                        </a:rPr>
                        <a:t>units</a:t>
                      </a:r>
                      <a:r>
                        <a:rPr lang="es-ES" sz="1200" dirty="0">
                          <a:latin typeface="+mn-lt"/>
                        </a:rPr>
                        <a:t> </a:t>
                      </a:r>
                      <a:r>
                        <a:rPr lang="es-ES" sz="1200" dirty="0" err="1">
                          <a:latin typeface="+mn-lt"/>
                        </a:rPr>
                        <a:t>through</a:t>
                      </a:r>
                      <a:r>
                        <a:rPr lang="es-ES" sz="1200" dirty="0">
                          <a:latin typeface="+mn-lt"/>
                        </a:rPr>
                        <a:t> a </a:t>
                      </a:r>
                      <a:r>
                        <a:rPr lang="es-ES" sz="1200" dirty="0" err="1">
                          <a:latin typeface="+mn-lt"/>
                        </a:rPr>
                        <a:t>centralised</a:t>
                      </a:r>
                      <a:r>
                        <a:rPr lang="es-ES" sz="1200" dirty="0">
                          <a:latin typeface="+mn-lt"/>
                        </a:rPr>
                        <a:t> </a:t>
                      </a:r>
                      <a:r>
                        <a:rPr lang="es-ES" sz="1200" dirty="0" err="1">
                          <a:latin typeface="+mn-lt"/>
                        </a:rPr>
                        <a:t>shared</a:t>
                      </a:r>
                      <a:r>
                        <a:rPr lang="es-ES" sz="1200" dirty="0">
                          <a:latin typeface="+mn-lt"/>
                        </a:rPr>
                        <a:t> </a:t>
                      </a:r>
                      <a:r>
                        <a:rPr lang="es-ES" sz="1200" dirty="0" err="1">
                          <a:latin typeface="+mn-lt"/>
                        </a:rPr>
                        <a:t>services</a:t>
                      </a:r>
                      <a:r>
                        <a:rPr lang="es-ES" sz="1200" dirty="0">
                          <a:latin typeface="+mn-lt"/>
                        </a:rPr>
                        <a:t> </a:t>
                      </a:r>
                      <a:r>
                        <a:rPr lang="es-ES" sz="1200" dirty="0" err="1">
                          <a:latin typeface="+mn-lt"/>
                        </a:rPr>
                        <a:t>hub</a:t>
                      </a:r>
                      <a:r>
                        <a:rPr lang="es-ES" sz="1200" dirty="0">
                          <a:latin typeface="+mn-lt"/>
                        </a:rPr>
                        <a:t> and </a:t>
                      </a:r>
                      <a:r>
                        <a:rPr lang="es-ES" sz="1200" dirty="0" err="1">
                          <a:latin typeface="+mn-lt"/>
                        </a:rPr>
                        <a:t>spoke</a:t>
                      </a:r>
                      <a:r>
                        <a:rPr lang="es-ES" sz="1200" dirty="0">
                          <a:latin typeface="+mn-lt"/>
                        </a:rPr>
                        <a:t> </a:t>
                      </a:r>
                      <a:r>
                        <a:rPr lang="es-ES" sz="1200" dirty="0" err="1">
                          <a:latin typeface="+mn-lt"/>
                        </a:rPr>
                        <a:t>model</a:t>
                      </a:r>
                      <a:r>
                        <a:rPr lang="es-ES" sz="1200" dirty="0">
                          <a:latin typeface="+mn-lt"/>
                        </a:rPr>
                        <a:t> with </a:t>
                      </a:r>
                      <a:r>
                        <a:rPr lang="es-ES" sz="1200" dirty="0" err="1">
                          <a:latin typeface="+mn-lt"/>
                        </a:rPr>
                        <a:t>dedicated</a:t>
                      </a:r>
                      <a:r>
                        <a:rPr lang="es-ES" sz="1200" dirty="0">
                          <a:latin typeface="+mn-lt"/>
                        </a:rPr>
                        <a:t> data </a:t>
                      </a:r>
                      <a:r>
                        <a:rPr lang="es-ES" sz="1200" dirty="0" err="1">
                          <a:latin typeface="+mn-lt"/>
                        </a:rPr>
                        <a:t>analytics</a:t>
                      </a:r>
                      <a:r>
                        <a:rPr lang="es-ES" sz="1200" dirty="0">
                          <a:latin typeface="+mn-lt"/>
                        </a:rPr>
                        <a:t> team.</a:t>
                      </a:r>
                    </a:p>
                    <a:p>
                      <a:pPr marL="171450" indent="-171450" algn="just">
                        <a:buFont typeface="Arial" panose="020B0604020202020204" pitchFamily="34" charset="0"/>
                        <a:buChar char="•"/>
                      </a:pPr>
                      <a:r>
                        <a:rPr lang="es-ES" sz="1200" dirty="0" err="1">
                          <a:latin typeface="+mn-lt"/>
                        </a:rPr>
                        <a:t>Have</a:t>
                      </a:r>
                      <a:r>
                        <a:rPr lang="es-ES" sz="1200" dirty="0">
                          <a:latin typeface="+mn-lt"/>
                        </a:rPr>
                        <a:t> formal data </a:t>
                      </a:r>
                      <a:r>
                        <a:rPr lang="es-ES" sz="1200" dirty="0" err="1">
                          <a:latin typeface="+mn-lt"/>
                        </a:rPr>
                        <a:t>owners</a:t>
                      </a:r>
                      <a:r>
                        <a:rPr lang="es-ES" sz="1200" dirty="0">
                          <a:latin typeface="+mn-lt"/>
                        </a:rPr>
                        <a:t> and </a:t>
                      </a:r>
                      <a:r>
                        <a:rPr lang="es-ES" sz="1200" dirty="0" err="1">
                          <a:latin typeface="+mn-lt"/>
                        </a:rPr>
                        <a:t>stewards</a:t>
                      </a:r>
                      <a:r>
                        <a:rPr lang="es-ES" sz="1200" dirty="0">
                          <a:latin typeface="+mn-lt"/>
                        </a:rPr>
                        <a:t> </a:t>
                      </a:r>
                      <a:r>
                        <a:rPr lang="es-ES" sz="1200" dirty="0" err="1">
                          <a:latin typeface="+mn-lt"/>
                        </a:rPr>
                        <a:t>that</a:t>
                      </a:r>
                      <a:r>
                        <a:rPr lang="es-ES" sz="1200" dirty="0">
                          <a:latin typeface="+mn-lt"/>
                        </a:rPr>
                        <a:t> </a:t>
                      </a:r>
                      <a:r>
                        <a:rPr lang="es-ES" sz="1200" dirty="0" err="1">
                          <a:latin typeface="+mn-lt"/>
                        </a:rPr>
                        <a:t>manage</a:t>
                      </a:r>
                      <a:r>
                        <a:rPr lang="es-ES" sz="1200" dirty="0">
                          <a:latin typeface="+mn-lt"/>
                        </a:rPr>
                        <a:t> data </a:t>
                      </a:r>
                      <a:r>
                        <a:rPr lang="es-ES" sz="1200" dirty="0" err="1">
                          <a:latin typeface="+mn-lt"/>
                        </a:rPr>
                        <a:t>life</a:t>
                      </a:r>
                      <a:r>
                        <a:rPr lang="es-ES" sz="1200" dirty="0">
                          <a:latin typeface="+mn-lt"/>
                        </a:rPr>
                        <a:t> </a:t>
                      </a:r>
                      <a:r>
                        <a:rPr lang="es-ES" sz="1200" dirty="0" err="1">
                          <a:latin typeface="+mn-lt"/>
                        </a:rPr>
                        <a:t>cycle</a:t>
                      </a:r>
                      <a:r>
                        <a:rPr lang="es-ES" sz="1200" dirty="0">
                          <a:latin typeface="+mn-lt"/>
                        </a:rPr>
                        <a:t> </a:t>
                      </a:r>
                      <a:r>
                        <a:rPr lang="es-ES" sz="1200" dirty="0" err="1">
                          <a:latin typeface="+mn-lt"/>
                        </a:rPr>
                        <a:t>management</a:t>
                      </a:r>
                      <a:r>
                        <a:rPr lang="es-ES" sz="1200" dirty="0">
                          <a:latin typeface="+mn-lt"/>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023183009"/>
                  </a:ext>
                </a:extLst>
              </a:tr>
              <a:tr h="827581">
                <a:tc>
                  <a:txBody>
                    <a:bodyPr/>
                    <a:lstStyle/>
                    <a:p>
                      <a:pPr algn="ctr"/>
                      <a:endParaRPr lang="en-GB" sz="1000" b="1">
                        <a:solidFill>
                          <a:schemeClr val="bg1"/>
                        </a:solidFill>
                      </a:endParaRPr>
                    </a:p>
                    <a:p>
                      <a:pPr algn="ctr"/>
                      <a:endParaRPr lang="en-GB" sz="1000" b="1">
                        <a:solidFill>
                          <a:schemeClr val="bg1"/>
                        </a:solidFill>
                      </a:endParaRPr>
                    </a:p>
                    <a:p>
                      <a:pPr algn="ctr"/>
                      <a:r>
                        <a:rPr lang="en-GB" sz="1000" b="1">
                          <a:solidFill>
                            <a:schemeClr val="bg1"/>
                          </a:solidFill>
                        </a:rPr>
                        <a:t>Skills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171450" indent="-171450" algn="just">
                        <a:buFont typeface="Arial" panose="020B0604020202020204" pitchFamily="34" charset="0"/>
                        <a:buChar char="•"/>
                      </a:pPr>
                      <a:r>
                        <a:rPr lang="es-ES" sz="1200" dirty="0" err="1">
                          <a:latin typeface="Calibri" panose="020F0502020204030204" pitchFamily="34" charset="0"/>
                          <a:cs typeface="Calibri" panose="020F0502020204030204" pitchFamily="34" charset="0"/>
                        </a:rPr>
                        <a:t>Conduct</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basic</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brief</a:t>
                      </a:r>
                      <a:r>
                        <a:rPr lang="es-ES" sz="1200" dirty="0">
                          <a:latin typeface="Calibri" panose="020F0502020204030204" pitchFamily="34" charset="0"/>
                          <a:cs typeface="Calibri" panose="020F0502020204030204" pitchFamily="34" charset="0"/>
                        </a:rPr>
                        <a:t> skills </a:t>
                      </a:r>
                      <a:r>
                        <a:rPr lang="es-ES" sz="1200" dirty="0" err="1">
                          <a:latin typeface="Calibri" panose="020F0502020204030204" pitchFamily="34" charset="0"/>
                          <a:cs typeface="Calibri" panose="020F0502020204030204" pitchFamily="34" charset="0"/>
                        </a:rPr>
                        <a:t>audit</a:t>
                      </a:r>
                      <a:r>
                        <a:rPr lang="es-ES" sz="1200" dirty="0">
                          <a:latin typeface="Calibri" panose="020F0502020204030204" pitchFamily="34" charset="0"/>
                          <a:cs typeface="Calibri" panose="020F0502020204030204" pitchFamily="34" charset="0"/>
                        </a:rPr>
                        <a:t>. </a:t>
                      </a:r>
                    </a:p>
                    <a:p>
                      <a:pPr marL="171450" indent="-171450" algn="just">
                        <a:buFont typeface="Arial" panose="020B0604020202020204" pitchFamily="34" charset="0"/>
                        <a:buChar char="•"/>
                      </a:pPr>
                      <a:r>
                        <a:rPr lang="es-ES" sz="1200" dirty="0">
                          <a:latin typeface="Calibri" panose="020F0502020204030204" pitchFamily="34" charset="0"/>
                          <a:cs typeface="Calibri" panose="020F0502020204030204" pitchFamily="34" charset="0"/>
                        </a:rPr>
                        <a:t>Gauge </a:t>
                      </a:r>
                      <a:r>
                        <a:rPr lang="es-ES" sz="1200" dirty="0" err="1">
                          <a:latin typeface="Calibri" panose="020F0502020204030204" pitchFamily="34" charset="0"/>
                          <a:cs typeface="Calibri" panose="020F0502020204030204" pitchFamily="34" charset="0"/>
                        </a:rPr>
                        <a:t>initial</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skill</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levels</a:t>
                      </a:r>
                      <a:r>
                        <a:rPr lang="es-ES" sz="1200" dirty="0">
                          <a:latin typeface="Calibri" panose="020F0502020204030204" pitchFamily="34" charset="0"/>
                          <a:cs typeface="Calibri" panose="020F0502020204030204" pitchFamily="34" charset="0"/>
                        </a:rPr>
                        <a:t> in </a:t>
                      </a:r>
                      <a:r>
                        <a:rPr lang="es-ES" sz="1200" dirty="0" err="1">
                          <a:latin typeface="Calibri" panose="020F0502020204030204" pitchFamily="34" charset="0"/>
                          <a:cs typeface="Calibri" panose="020F0502020204030204" pitchFamily="34" charset="0"/>
                        </a:rPr>
                        <a:t>terms</a:t>
                      </a:r>
                      <a:r>
                        <a:rPr lang="es-ES" sz="1200" dirty="0">
                          <a:latin typeface="Calibri" panose="020F0502020204030204" pitchFamily="34" charset="0"/>
                          <a:cs typeface="Calibri" panose="020F0502020204030204" pitchFamily="34" charset="0"/>
                        </a:rPr>
                        <a:t> of data </a:t>
                      </a:r>
                      <a:r>
                        <a:rPr lang="es-ES" sz="1200" dirty="0" err="1">
                          <a:latin typeface="Calibri" panose="020F0502020204030204" pitchFamily="34" charset="0"/>
                          <a:cs typeface="Calibri" panose="020F0502020204030204" pitchFamily="34" charset="0"/>
                        </a:rPr>
                        <a:t>analytics</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across</a:t>
                      </a:r>
                      <a:r>
                        <a:rPr lang="es-ES" sz="1200" dirty="0">
                          <a:latin typeface="Calibri" panose="020F0502020204030204" pitchFamily="34" charset="0"/>
                          <a:cs typeface="Calibri" panose="020F0502020204030204" pitchFamily="34" charset="0"/>
                        </a:rPr>
                        <a:t> the </a:t>
                      </a:r>
                      <a:r>
                        <a:rPr lang="es-ES" sz="1200" dirty="0" err="1">
                          <a:latin typeface="Calibri" panose="020F0502020204030204" pitchFamily="34" charset="0"/>
                          <a:cs typeface="Calibri" panose="020F0502020204030204" pitchFamily="34" charset="0"/>
                        </a:rPr>
                        <a:t>organisation</a:t>
                      </a:r>
                      <a:r>
                        <a:rPr lang="es-ES" sz="1200" dirty="0">
                          <a:latin typeface="Calibri" panose="020F0502020204030204" pitchFamily="34" charset="0"/>
                          <a:cs typeface="Calibri" panose="020F0502020204030204" pitchFamily="34" charset="0"/>
                        </a:rPr>
                        <a:t> (i.e. online </a:t>
                      </a:r>
                      <a:r>
                        <a:rPr lang="es-ES" sz="1200" dirty="0" err="1">
                          <a:latin typeface="Calibri" panose="020F0502020204030204" pitchFamily="34" charset="0"/>
                          <a:cs typeface="Calibri" panose="020F0502020204030204" pitchFamily="34" charset="0"/>
                        </a:rPr>
                        <a:t>survey</a:t>
                      </a:r>
                      <a:r>
                        <a:rPr lang="es-ES" sz="1200" dirty="0">
                          <a:latin typeface="Calibri" panose="020F0502020204030204" pitchFamily="34" charset="0"/>
                          <a:cs typeface="Calibri" panose="020F0502020204030204" pitchFamily="34" charset="0"/>
                        </a:rPr>
                        <a: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dirty="0" err="1"/>
                        <a:t>Conduct</a:t>
                      </a:r>
                      <a:r>
                        <a:rPr lang="es-ES" sz="1200" dirty="0"/>
                        <a:t> skills </a:t>
                      </a:r>
                      <a:r>
                        <a:rPr lang="es-ES" sz="1200" dirty="0" err="1"/>
                        <a:t>audit</a:t>
                      </a:r>
                      <a:r>
                        <a:rPr lang="es-ES" sz="1200" dirty="0"/>
                        <a:t>.</a:t>
                      </a:r>
                    </a:p>
                    <a:p>
                      <a:pPr marL="171450" indent="-171450" algn="just">
                        <a:buFont typeface="Arial" panose="020B0604020202020204" pitchFamily="34" charset="0"/>
                        <a:buChar char="•"/>
                      </a:pPr>
                      <a:r>
                        <a:rPr lang="es-ES" sz="1200" dirty="0"/>
                        <a:t>Online </a:t>
                      </a:r>
                      <a:r>
                        <a:rPr lang="es-ES" sz="1200" dirty="0" err="1"/>
                        <a:t>surveys</a:t>
                      </a:r>
                      <a:r>
                        <a:rPr lang="es-ES" sz="1200" dirty="0"/>
                        <a:t>, in-</a:t>
                      </a:r>
                      <a:r>
                        <a:rPr lang="es-ES" sz="1200" dirty="0" err="1"/>
                        <a:t>depth</a:t>
                      </a:r>
                      <a:r>
                        <a:rPr lang="es-ES" sz="1200" dirty="0"/>
                        <a:t> </a:t>
                      </a:r>
                      <a:r>
                        <a:rPr lang="es-ES" sz="1200" dirty="0" err="1"/>
                        <a:t>sessions</a:t>
                      </a:r>
                      <a:r>
                        <a:rPr lang="es-ES" sz="1200" dirty="0"/>
                        <a:t> with data champions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a:latin typeface="+mn-lt"/>
                        </a:rPr>
                        <a:t>Introduce advanced analytics trainings.</a:t>
                      </a:r>
                    </a:p>
                    <a:p>
                      <a:pPr marL="171450" indent="-171450" algn="just">
                        <a:buFont typeface="Arial" panose="020B0604020202020204" pitchFamily="34" charset="0"/>
                        <a:buChar char="•"/>
                      </a:pPr>
                      <a:r>
                        <a:rPr lang="es-ES" sz="1200">
                          <a:latin typeface="+mn-lt"/>
                        </a:rPr>
                        <a:t>Train machine learning, AI or natural language processing.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249471561"/>
                  </a:ext>
                </a:extLst>
              </a:tr>
              <a:tr h="1090643">
                <a:tc>
                  <a:txBody>
                    <a:bodyPr/>
                    <a:lstStyle/>
                    <a:p>
                      <a:pPr algn="ctr"/>
                      <a:endParaRPr lang="en-GB" sz="1000" b="1">
                        <a:solidFill>
                          <a:schemeClr val="bg1"/>
                        </a:solidFill>
                      </a:endParaRPr>
                    </a:p>
                    <a:p>
                      <a:pPr algn="ctr"/>
                      <a:r>
                        <a:rPr lang="en-GB" sz="1000" b="1">
                          <a:solidFill>
                            <a:schemeClr val="bg1"/>
                          </a:solidFill>
                        </a:rPr>
                        <a:t>Human Resources Management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171450" indent="-171450" algn="just">
                        <a:buFont typeface="Arial" panose="020B0604020202020204" pitchFamily="34" charset="0"/>
                        <a:buChar char="•"/>
                      </a:pPr>
                      <a:r>
                        <a:rPr lang="es-ES" sz="1200" dirty="0">
                          <a:latin typeface="Calibri" panose="020F0502020204030204" pitchFamily="34" charset="0"/>
                          <a:cs typeface="Calibri" panose="020F0502020204030204" pitchFamily="34" charset="0"/>
                        </a:rPr>
                        <a:t>Trainings </a:t>
                      </a:r>
                      <a:r>
                        <a:rPr lang="es-ES" sz="1200" dirty="0" err="1">
                          <a:latin typeface="Calibri" panose="020F0502020204030204" pitchFamily="34" charset="0"/>
                          <a:cs typeface="Calibri" panose="020F0502020204030204" pitchFamily="34" charset="0"/>
                        </a:rPr>
                        <a:t>on</a:t>
                      </a:r>
                      <a:r>
                        <a:rPr lang="es-ES" sz="1200" dirty="0">
                          <a:latin typeface="Calibri" panose="020F0502020204030204" pitchFamily="34" charset="0"/>
                          <a:cs typeface="Calibri" panose="020F0502020204030204" pitchFamily="34" charset="0"/>
                        </a:rPr>
                        <a:t> data </a:t>
                      </a:r>
                      <a:r>
                        <a:rPr lang="es-ES" sz="1200" dirty="0" err="1">
                          <a:latin typeface="Calibri" panose="020F0502020204030204" pitchFamily="34" charset="0"/>
                          <a:cs typeface="Calibri" panose="020F0502020204030204" pitchFamily="34" charset="0"/>
                        </a:rPr>
                        <a:t>analytics</a:t>
                      </a:r>
                      <a:r>
                        <a:rPr lang="es-ES" sz="1200" dirty="0">
                          <a:latin typeface="Calibri" panose="020F0502020204030204" pitchFamily="34" charset="0"/>
                          <a:cs typeface="Calibri" panose="020F0502020204030204" pitchFamily="34" charset="0"/>
                        </a:rPr>
                        <a:t> skills for </a:t>
                      </a:r>
                      <a:r>
                        <a:rPr lang="es-ES" sz="1200" dirty="0" err="1">
                          <a:latin typeface="Calibri" panose="020F0502020204030204" pitchFamily="34" charset="0"/>
                          <a:cs typeface="Calibri" panose="020F0502020204030204" pitchFamily="34" charset="0"/>
                        </a:rPr>
                        <a:t>basic</a:t>
                      </a:r>
                      <a:r>
                        <a:rPr lang="es-ES" sz="1200" dirty="0">
                          <a:latin typeface="Calibri" panose="020F0502020204030204" pitchFamily="34" charset="0"/>
                          <a:cs typeface="Calibri" panose="020F0502020204030204" pitchFamily="34" charset="0"/>
                        </a:rPr>
                        <a:t> data </a:t>
                      </a:r>
                      <a:r>
                        <a:rPr lang="es-ES" sz="1200" dirty="0" err="1">
                          <a:latin typeface="Calibri" panose="020F0502020204030204" pitchFamily="34" charset="0"/>
                          <a:cs typeface="Calibri" panose="020F0502020204030204" pitchFamily="34" charset="0"/>
                        </a:rPr>
                        <a:t>processing</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internal</a:t>
                      </a:r>
                      <a:r>
                        <a:rPr lang="es-ES" sz="1200" dirty="0">
                          <a:latin typeface="Calibri" panose="020F0502020204030204" pitchFamily="34" charset="0"/>
                          <a:cs typeface="Calibri" panose="020F0502020204030204" pitchFamily="34" charset="0"/>
                        </a:rPr>
                        <a:t>/</a:t>
                      </a:r>
                      <a:r>
                        <a:rPr lang="es-ES" sz="1200" dirty="0" err="1">
                          <a:latin typeface="Calibri" panose="020F0502020204030204" pitchFamily="34" charset="0"/>
                          <a:cs typeface="Calibri" panose="020F0502020204030204" pitchFamily="34" charset="0"/>
                        </a:rPr>
                        <a:t>external</a:t>
                      </a:r>
                      <a:r>
                        <a:rPr lang="es-ES" sz="1200" dirty="0">
                          <a:latin typeface="Calibri" panose="020F0502020204030204" pitchFamily="34" charset="0"/>
                          <a:cs typeface="Calibri" panose="020F0502020204030204" pitchFamily="34" charset="0"/>
                        </a:rPr>
                        <a:t>).</a:t>
                      </a:r>
                    </a:p>
                    <a:p>
                      <a:pPr marL="171450" indent="-171450" algn="just">
                        <a:buFont typeface="Arial" panose="020B0604020202020204" pitchFamily="34" charset="0"/>
                        <a:buChar char="•"/>
                      </a:pPr>
                      <a:r>
                        <a:rPr lang="es-ES" sz="1200" dirty="0" err="1">
                          <a:latin typeface="Calibri" panose="020F0502020204030204" pitchFamily="34" charset="0"/>
                          <a:cs typeface="Calibri" panose="020F0502020204030204" pitchFamily="34" charset="0"/>
                        </a:rPr>
                        <a:t>Initial</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info</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sessions</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on</a:t>
                      </a:r>
                      <a:r>
                        <a:rPr lang="es-ES" sz="1200" dirty="0">
                          <a:latin typeface="Calibri" panose="020F0502020204030204" pitchFamily="34" charset="0"/>
                          <a:cs typeface="Calibri" panose="020F0502020204030204" pitchFamily="34" charset="0"/>
                        </a:rPr>
                        <a:t> the </a:t>
                      </a:r>
                      <a:r>
                        <a:rPr lang="es-ES" sz="1200" dirty="0" err="1">
                          <a:latin typeface="Calibri" panose="020F0502020204030204" pitchFamily="34" charset="0"/>
                          <a:cs typeface="Calibri" panose="020F0502020204030204" pitchFamily="34" charset="0"/>
                        </a:rPr>
                        <a:t>basics</a:t>
                      </a:r>
                      <a:r>
                        <a:rPr lang="es-ES" sz="1200" dirty="0">
                          <a:latin typeface="Calibri" panose="020F0502020204030204" pitchFamily="34" charset="0"/>
                          <a:cs typeface="Calibri" panose="020F0502020204030204" pitchFamily="34" charset="0"/>
                        </a:rPr>
                        <a:t> of data </a:t>
                      </a:r>
                      <a:r>
                        <a:rPr lang="es-ES" sz="1200" dirty="0" err="1">
                          <a:latin typeface="Calibri" panose="020F0502020204030204" pitchFamily="34" charset="0"/>
                          <a:cs typeface="Calibri" panose="020F0502020204030204" pitchFamily="34" charset="0"/>
                        </a:rPr>
                        <a:t>analytics</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via</a:t>
                      </a:r>
                      <a:r>
                        <a:rPr lang="es-ES" sz="1200" dirty="0">
                          <a:latin typeface="Calibri" panose="020F0502020204030204" pitchFamily="34" charset="0"/>
                          <a:cs typeface="Calibri" panose="020F0502020204030204" pitchFamily="34" charset="0"/>
                        </a:rPr>
                        <a:t> virtual training.</a:t>
                      </a:r>
                      <a:endParaRPr lang="es-ES" sz="1200" dirty="0">
                        <a:solidFill>
                          <a:srgbClr val="000000"/>
                        </a:solidFill>
                        <a:latin typeface="Calibri" panose="020F0502020204030204" pitchFamily="34"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b="0" i="0" u="none" strike="noStrike" dirty="0" err="1">
                          <a:effectLst/>
                        </a:rPr>
                        <a:t>Encourage</a:t>
                      </a:r>
                      <a:r>
                        <a:rPr lang="es-ES" sz="1200" b="0" i="0" u="none" strike="noStrike" dirty="0">
                          <a:effectLst/>
                        </a:rPr>
                        <a:t> data </a:t>
                      </a:r>
                      <a:r>
                        <a:rPr lang="es-ES" sz="1200" b="0" i="0" u="none" strike="noStrike" dirty="0" err="1">
                          <a:effectLst/>
                        </a:rPr>
                        <a:t>analytics</a:t>
                      </a:r>
                      <a:r>
                        <a:rPr lang="es-ES" sz="1200" b="0" i="0" u="none" strike="noStrike" dirty="0">
                          <a:effectLst/>
                        </a:rPr>
                        <a:t> team to block time to </a:t>
                      </a:r>
                      <a:r>
                        <a:rPr lang="es-ES" sz="1200" b="0" i="0" u="none" strike="noStrike" dirty="0" err="1">
                          <a:effectLst/>
                        </a:rPr>
                        <a:t>attend</a:t>
                      </a:r>
                      <a:r>
                        <a:rPr lang="es-ES" sz="1200" b="0" i="0" u="none" strike="noStrike" dirty="0">
                          <a:effectLst/>
                        </a:rPr>
                        <a:t> </a:t>
                      </a:r>
                      <a:r>
                        <a:rPr lang="es-ES" sz="1200" b="0" i="0" u="none" strike="noStrike" dirty="0" err="1">
                          <a:effectLst/>
                        </a:rPr>
                        <a:t>advanced</a:t>
                      </a:r>
                      <a:r>
                        <a:rPr lang="es-ES" sz="1200" b="0" i="0" u="none" strike="noStrike" dirty="0">
                          <a:effectLst/>
                        </a:rPr>
                        <a:t> data </a:t>
                      </a:r>
                      <a:r>
                        <a:rPr lang="es-ES" sz="1200" b="0" i="0" u="none" strike="noStrike" dirty="0" err="1">
                          <a:effectLst/>
                        </a:rPr>
                        <a:t>analytics</a:t>
                      </a:r>
                      <a:r>
                        <a:rPr lang="es-ES" sz="1200" b="0" i="0" u="none" strike="noStrike" dirty="0">
                          <a:effectLst/>
                        </a:rPr>
                        <a:t> training </a:t>
                      </a:r>
                      <a:r>
                        <a:rPr lang="es-ES" sz="1200" b="0" i="0" u="none" strike="noStrike" dirty="0" err="1">
                          <a:effectLst/>
                        </a:rPr>
                        <a:t>courses</a:t>
                      </a:r>
                      <a:r>
                        <a:rPr lang="es-ES" sz="1200" b="0" i="0" u="none" strike="noStrike" dirty="0">
                          <a:effectLst/>
                        </a:rPr>
                        <a:t>.</a:t>
                      </a:r>
                      <a:endParaRPr lang="es-ES" sz="1200" dirty="0"/>
                    </a:p>
                    <a:p>
                      <a:pPr marL="171450" indent="-171450" algn="just">
                        <a:buFont typeface="Arial" panose="020B0604020202020204" pitchFamily="34" charset="0"/>
                        <a:buChar char="•"/>
                      </a:pPr>
                      <a:r>
                        <a:rPr lang="es-ES" sz="1200" b="0" i="0" u="none" strike="noStrike" dirty="0" err="1">
                          <a:effectLst/>
                        </a:rPr>
                        <a:t>Educate</a:t>
                      </a:r>
                      <a:r>
                        <a:rPr lang="es-ES" sz="1200" b="0" i="0" u="none" strike="noStrike" dirty="0">
                          <a:effectLst/>
                        </a:rPr>
                        <a:t> </a:t>
                      </a:r>
                      <a:r>
                        <a:rPr lang="es-ES" sz="1200" b="0" i="0" u="none" strike="noStrike" dirty="0" err="1">
                          <a:effectLst/>
                        </a:rPr>
                        <a:t>about</a:t>
                      </a:r>
                      <a:r>
                        <a:rPr lang="es-ES" sz="1200" b="0" i="0" u="none" strike="noStrike" dirty="0">
                          <a:effectLst/>
                        </a:rPr>
                        <a:t> data </a:t>
                      </a:r>
                      <a:r>
                        <a:rPr lang="es-ES" sz="1200" b="0" i="0" u="none" strike="noStrike" dirty="0" err="1">
                          <a:effectLst/>
                        </a:rPr>
                        <a:t>analytics</a:t>
                      </a:r>
                      <a:r>
                        <a:rPr lang="es-ES" sz="1200" b="0" i="0" u="none" strike="noStrike" dirty="0">
                          <a:effectLst/>
                        </a:rPr>
                        <a:t>.</a:t>
                      </a:r>
                      <a:endParaRPr lang="en-GB" sz="12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171450" indent="-171450" algn="just">
                        <a:buFont typeface="Arial" panose="020B0604020202020204" pitchFamily="34" charset="0"/>
                        <a:buChar char="•"/>
                      </a:pPr>
                      <a:r>
                        <a:rPr lang="es-ES" sz="1200" dirty="0" err="1">
                          <a:latin typeface="Calibri" panose="020F0502020204030204" pitchFamily="34" charset="0"/>
                          <a:cs typeface="Calibri" panose="020F0502020204030204" pitchFamily="34" charset="0"/>
                        </a:rPr>
                        <a:t>Have</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good</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understanding</a:t>
                      </a:r>
                      <a:r>
                        <a:rPr lang="es-ES" sz="1200" dirty="0">
                          <a:latin typeface="Calibri" panose="020F0502020204030204" pitchFamily="34" charset="0"/>
                          <a:cs typeface="Calibri" panose="020F0502020204030204" pitchFamily="34" charset="0"/>
                        </a:rPr>
                        <a:t> of data </a:t>
                      </a:r>
                      <a:r>
                        <a:rPr lang="es-ES" sz="1200" dirty="0" err="1">
                          <a:latin typeface="Calibri" panose="020F0502020204030204" pitchFamily="34" charset="0"/>
                          <a:cs typeface="Calibri" panose="020F0502020204030204" pitchFamily="34" charset="0"/>
                        </a:rPr>
                        <a:t>analytics</a:t>
                      </a:r>
                      <a:r>
                        <a:rPr lang="es-ES" sz="1200" dirty="0">
                          <a:latin typeface="Calibri" panose="020F0502020204030204" pitchFamily="34" charset="0"/>
                          <a:cs typeface="Calibri" panose="020F0502020204030204" pitchFamily="34" charset="0"/>
                        </a:rPr>
                        <a:t> </a:t>
                      </a:r>
                      <a:r>
                        <a:rPr lang="es-ES" sz="1200" dirty="0" err="1">
                          <a:latin typeface="Calibri" panose="020F0502020204030204" pitchFamily="34" charset="0"/>
                          <a:cs typeface="Calibri" panose="020F0502020204030204" pitchFamily="34" charset="0"/>
                        </a:rPr>
                        <a:t>through</a:t>
                      </a:r>
                      <a:r>
                        <a:rPr lang="es-ES" sz="1200" dirty="0">
                          <a:latin typeface="Calibri" panose="020F0502020204030204" pitchFamily="34" charset="0"/>
                          <a:cs typeface="Calibri" panose="020F0502020204030204" pitchFamily="34" charset="0"/>
                        </a:rPr>
                        <a:t> the use of cases.</a:t>
                      </a:r>
                    </a:p>
                    <a:p>
                      <a:pPr marL="171450" indent="-171450" algn="just">
                        <a:buFont typeface="Arial" panose="020B0604020202020204" pitchFamily="34" charset="0"/>
                        <a:buChar char="•"/>
                      </a:pPr>
                      <a:r>
                        <a:rPr lang="es-ES" sz="1200" dirty="0">
                          <a:latin typeface="Calibri" panose="020F0502020204030204" pitchFamily="34" charset="0"/>
                          <a:cs typeface="Calibri" panose="020F0502020204030204" pitchFamily="34" charset="0"/>
                        </a:rPr>
                        <a:t>Data </a:t>
                      </a:r>
                      <a:r>
                        <a:rPr lang="es-ES" sz="1200" dirty="0" err="1">
                          <a:latin typeface="Calibri" panose="020F0502020204030204" pitchFamily="34" charset="0"/>
                          <a:cs typeface="Calibri" panose="020F0502020204030204" pitchFamily="34" charset="0"/>
                        </a:rPr>
                        <a:t>analytics</a:t>
                      </a:r>
                      <a:r>
                        <a:rPr lang="es-ES" sz="1200" dirty="0">
                          <a:latin typeface="Calibri" panose="020F0502020204030204" pitchFamily="34" charset="0"/>
                          <a:cs typeface="Calibri" panose="020F0502020204030204" pitchFamily="34" charset="0"/>
                        </a:rPr>
                        <a:t> training </a:t>
                      </a:r>
                      <a:r>
                        <a:rPr lang="es-ES" sz="1200" dirty="0" err="1">
                          <a:latin typeface="Calibri" panose="020F0502020204030204" pitchFamily="34" charset="0"/>
                          <a:cs typeface="Calibri" panose="020F0502020204030204" pitchFamily="34" charset="0"/>
                        </a:rPr>
                        <a:t>courses</a:t>
                      </a:r>
                      <a:r>
                        <a:rPr lang="es-ES" sz="1200" dirty="0">
                          <a:latin typeface="Calibri" panose="020F0502020204030204" pitchFamily="34" charset="0"/>
                          <a:cs typeface="Calibri" panose="020F0502020204030204" pitchFamily="34" charset="0"/>
                        </a:rPr>
                        <a:t>. </a:t>
                      </a:r>
                      <a:endParaRPr lang="es-ES" sz="1200" dirty="0">
                        <a:solidFill>
                          <a:srgbClr val="000000"/>
                        </a:solidFill>
                        <a:latin typeface="Calibri" panose="020F0502020204030204" pitchFamily="34"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589736407"/>
                  </a:ext>
                </a:extLst>
              </a:tr>
            </a:tbl>
          </a:graphicData>
        </a:graphic>
      </p:graphicFrame>
    </p:spTree>
    <p:extLst>
      <p:ext uri="{BB962C8B-B14F-4D97-AF65-F5344CB8AC3E}">
        <p14:creationId xmlns:p14="http://schemas.microsoft.com/office/powerpoint/2010/main" val="46313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a:ln>
                  <a:noFill/>
                </a:ln>
                <a:solidFill>
                  <a:srgbClr val="2842A2"/>
                </a:solidFill>
                <a:effectLst/>
                <a:uLnTx/>
                <a:uFillTx/>
                <a:latin typeface="Arial"/>
                <a:ea typeface="Arial"/>
                <a:cs typeface="Arial"/>
                <a:sym typeface="Arial"/>
              </a:rPr>
              <a:t>A </a:t>
            </a:r>
            <a:r>
              <a:rPr lang="en-US" sz="3500" b="1">
                <a:solidFill>
                  <a:srgbClr val="2842A2"/>
                </a:solidFill>
                <a:latin typeface="Arial"/>
                <a:ea typeface="Arial"/>
                <a:cs typeface="Arial"/>
                <a:sym typeface="Arial"/>
              </a:rPr>
              <a:t>Data-Proof of Concept (PoC)</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Imagen 13" descr="Interfaz de usuario gráfica, Aplicación&#10;&#10;Descripción generada automáticamente">
            <a:extLst>
              <a:ext uri="{FF2B5EF4-FFF2-40B4-BE49-F238E27FC236}">
                <a16:creationId xmlns:a16="http://schemas.microsoft.com/office/drawing/2014/main" id="{1EE1648C-7279-250C-0A52-696C6E5C581D}"/>
              </a:ext>
            </a:extLst>
          </p:cNvPr>
          <p:cNvPicPr>
            <a:picLocks noChangeAspect="1"/>
          </p:cNvPicPr>
          <p:nvPr/>
        </p:nvPicPr>
        <p:blipFill rotWithShape="1">
          <a:blip r:embed="rId3">
            <a:extLst>
              <a:ext uri="{28A0092B-C50C-407E-A947-70E740481C1C}">
                <a14:useLocalDpi xmlns:a14="http://schemas.microsoft.com/office/drawing/2010/main" val="0"/>
              </a:ext>
            </a:extLst>
          </a:blip>
          <a:srcRect l="24743" t="32611" r="2066" b="16990"/>
          <a:stretch/>
        </p:blipFill>
        <p:spPr>
          <a:xfrm>
            <a:off x="1294124" y="1863386"/>
            <a:ext cx="8448407" cy="3636023"/>
          </a:xfrm>
          <a:prstGeom prst="rect">
            <a:avLst/>
          </a:prstGeom>
        </p:spPr>
      </p:pic>
    </p:spTree>
    <p:extLst>
      <p:ext uri="{BB962C8B-B14F-4D97-AF65-F5344CB8AC3E}">
        <p14:creationId xmlns:p14="http://schemas.microsoft.com/office/powerpoint/2010/main" val="2737561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a:ln>
                  <a:noFill/>
                </a:ln>
                <a:solidFill>
                  <a:srgbClr val="2842A2"/>
                </a:solidFill>
                <a:effectLst/>
                <a:uLnTx/>
                <a:uFillTx/>
                <a:latin typeface="Arial"/>
                <a:ea typeface="Arial"/>
                <a:cs typeface="Arial"/>
                <a:sym typeface="Arial"/>
              </a:rPr>
              <a:t>A </a:t>
            </a:r>
            <a:r>
              <a:rPr lang="en-US" sz="3500" b="1">
                <a:solidFill>
                  <a:srgbClr val="2842A2"/>
                </a:solidFill>
                <a:latin typeface="Arial"/>
                <a:ea typeface="Arial"/>
                <a:cs typeface="Arial"/>
                <a:sym typeface="Arial"/>
              </a:rPr>
              <a:t>Data-Proof of Concept (PoC)</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Imagen 12" descr="Imagen que contiene Interfaz de usuario gráfica&#10;&#10;Descripción generada automáticamente">
            <a:extLst>
              <a:ext uri="{FF2B5EF4-FFF2-40B4-BE49-F238E27FC236}">
                <a16:creationId xmlns:a16="http://schemas.microsoft.com/office/drawing/2014/main" id="{643446CF-81FF-2CF4-D4D7-B899904C35E8}"/>
              </a:ext>
            </a:extLst>
          </p:cNvPr>
          <p:cNvPicPr>
            <a:picLocks noChangeAspect="1"/>
          </p:cNvPicPr>
          <p:nvPr/>
        </p:nvPicPr>
        <p:blipFill rotWithShape="1">
          <a:blip r:embed="rId3">
            <a:extLst>
              <a:ext uri="{28A0092B-C50C-407E-A947-70E740481C1C}">
                <a14:useLocalDpi xmlns:a14="http://schemas.microsoft.com/office/drawing/2010/main" val="0"/>
              </a:ext>
            </a:extLst>
          </a:blip>
          <a:srcRect l="32553" t="34089" r="11388" b="19508"/>
          <a:stretch/>
        </p:blipFill>
        <p:spPr>
          <a:xfrm>
            <a:off x="1632029" y="1794076"/>
            <a:ext cx="7870785" cy="4072015"/>
          </a:xfrm>
          <a:prstGeom prst="rect">
            <a:avLst/>
          </a:prstGeom>
        </p:spPr>
      </p:pic>
    </p:spTree>
    <p:extLst>
      <p:ext uri="{BB962C8B-B14F-4D97-AF65-F5344CB8AC3E}">
        <p14:creationId xmlns:p14="http://schemas.microsoft.com/office/powerpoint/2010/main" val="3491606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GB" sz="3500" b="1" dirty="0">
                <a:solidFill>
                  <a:srgbClr val="2842A2"/>
                </a:solidFill>
                <a:latin typeface="Arial"/>
                <a:ea typeface="Arial"/>
                <a:cs typeface="Arial"/>
                <a:sym typeface="Arial"/>
              </a:rPr>
              <a:t>The five pillars of a Smart Tourism approach</a:t>
            </a:r>
            <a:endParaRPr lang="en-GB" sz="3500" b="1" u="none" strike="noStrike" cap="none" dirty="0">
              <a:solidFill>
                <a:srgbClr val="2842A2"/>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73711D77-28FE-9E18-D9F9-5571D327F10A}"/>
              </a:ext>
            </a:extLst>
          </p:cNvPr>
          <p:cNvSpPr/>
          <p:nvPr/>
        </p:nvSpPr>
        <p:spPr>
          <a:xfrm>
            <a:off x="1" y="1176957"/>
            <a:ext cx="4886035" cy="507014"/>
          </a:xfrm>
          <a:prstGeom prst="rect">
            <a:avLst/>
          </a:prstGeom>
          <a:solidFill>
            <a:schemeClr val="bg1">
              <a:lumMod val="95000"/>
            </a:schemeClr>
          </a:solidFill>
          <a:ln w="28575">
            <a:noFill/>
          </a:ln>
        </p:spPr>
        <p:style>
          <a:lnRef idx="2">
            <a:schemeClr val="dk1"/>
          </a:lnRef>
          <a:fillRef idx="1">
            <a:schemeClr val="lt1"/>
          </a:fillRef>
          <a:effectRef idx="0">
            <a:schemeClr val="dk1"/>
          </a:effectRef>
          <a:fontRef idx="minor">
            <a:schemeClr val="dk1"/>
          </a:fontRef>
        </p:style>
        <p:txBody>
          <a:bodyPr rtlCol="0" anchor="ctr"/>
          <a:lstStyle/>
          <a:p>
            <a:pPr marL="284163"/>
            <a:r>
              <a:rPr lang="en-US" sz="1600" b="1" dirty="0">
                <a:solidFill>
                  <a:srgbClr val="2842A2"/>
                </a:solidFill>
                <a:latin typeface="Gadugi" panose="020B0502040204020203" pitchFamily="34" charset="0"/>
                <a:ea typeface="Gadugi" panose="020B0502040204020203" pitchFamily="34" charset="0"/>
              </a:rPr>
              <a:t>The five pillars of a Smart Tourism approach:</a:t>
            </a:r>
            <a:endParaRPr lang="en-US" sz="1600" dirty="0">
              <a:solidFill>
                <a:srgbClr val="2842A2"/>
              </a:solidFill>
              <a:latin typeface="Gadugi" panose="020B0502040204020203" pitchFamily="34" charset="0"/>
              <a:ea typeface="Gadugi" panose="020B0502040204020203" pitchFamily="34" charset="0"/>
            </a:endParaRPr>
          </a:p>
        </p:txBody>
      </p:sp>
      <p:sp>
        <p:nvSpPr>
          <p:cNvPr id="3" name="Rectangle 2">
            <a:extLst>
              <a:ext uri="{FF2B5EF4-FFF2-40B4-BE49-F238E27FC236}">
                <a16:creationId xmlns:a16="http://schemas.microsoft.com/office/drawing/2014/main" id="{F1660833-94CA-C459-EC14-1C3706F152EC}"/>
              </a:ext>
            </a:extLst>
          </p:cNvPr>
          <p:cNvSpPr/>
          <p:nvPr/>
        </p:nvSpPr>
        <p:spPr>
          <a:xfrm>
            <a:off x="1565923" y="5580916"/>
            <a:ext cx="3434393" cy="988291"/>
          </a:xfrm>
          <a:prstGeom prst="rect">
            <a:avLst/>
          </a:prstGeom>
          <a:noFill/>
          <a:ln w="19050">
            <a:solidFill>
              <a:srgbClr val="2842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2842A2"/>
                </a:solidFill>
              </a:rPr>
              <a:t>Find the recording of </a:t>
            </a:r>
            <a:r>
              <a:rPr lang="en-US" sz="1300" b="1" dirty="0">
                <a:solidFill>
                  <a:srgbClr val="2842A2"/>
                </a:solidFill>
              </a:rPr>
              <a:t>Webinar 1 and 2</a:t>
            </a:r>
            <a:r>
              <a:rPr lang="en-US" sz="1300" dirty="0">
                <a:solidFill>
                  <a:srgbClr val="2842A2"/>
                </a:solidFill>
              </a:rPr>
              <a:t> and the material shared online on our website</a:t>
            </a:r>
          </a:p>
        </p:txBody>
      </p:sp>
      <p:sp>
        <p:nvSpPr>
          <p:cNvPr id="7" name="Rectangle 6">
            <a:extLst>
              <a:ext uri="{FF2B5EF4-FFF2-40B4-BE49-F238E27FC236}">
                <a16:creationId xmlns:a16="http://schemas.microsoft.com/office/drawing/2014/main" id="{C1BBB5B3-A25E-8C46-F5E0-58D3B71DA5BB}"/>
              </a:ext>
            </a:extLst>
          </p:cNvPr>
          <p:cNvSpPr/>
          <p:nvPr/>
        </p:nvSpPr>
        <p:spPr>
          <a:xfrm>
            <a:off x="8815722" y="2478811"/>
            <a:ext cx="1467475" cy="27826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23DE8FA-35F5-D7BB-9159-197D4E8306C0}"/>
              </a:ext>
            </a:extLst>
          </p:cNvPr>
          <p:cNvSpPr/>
          <p:nvPr/>
        </p:nvSpPr>
        <p:spPr>
          <a:xfrm>
            <a:off x="7050471" y="2487181"/>
            <a:ext cx="1467475" cy="27826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BD7579F-920D-1FD3-29C8-27646761902F}"/>
              </a:ext>
            </a:extLst>
          </p:cNvPr>
          <p:cNvSpPr/>
          <p:nvPr/>
        </p:nvSpPr>
        <p:spPr>
          <a:xfrm>
            <a:off x="5248758" y="2428006"/>
            <a:ext cx="1467475" cy="27826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414EBF3-A151-A1E9-F5CF-AE1EFA7A8D37}"/>
              </a:ext>
            </a:extLst>
          </p:cNvPr>
          <p:cNvSpPr/>
          <p:nvPr/>
        </p:nvSpPr>
        <p:spPr>
          <a:xfrm>
            <a:off x="3449026" y="2507101"/>
            <a:ext cx="1467475" cy="27826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63F81B4-E304-A63B-C972-8585E9DE6E24}"/>
              </a:ext>
            </a:extLst>
          </p:cNvPr>
          <p:cNvSpPr/>
          <p:nvPr/>
        </p:nvSpPr>
        <p:spPr>
          <a:xfrm>
            <a:off x="1681787" y="2468201"/>
            <a:ext cx="1467475" cy="27826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AE77A0D9-A8B9-2AEF-7DFB-4B9CEB17B814}"/>
              </a:ext>
            </a:extLst>
          </p:cNvPr>
          <p:cNvGrpSpPr/>
          <p:nvPr/>
        </p:nvGrpSpPr>
        <p:grpSpPr>
          <a:xfrm>
            <a:off x="1681790" y="3549718"/>
            <a:ext cx="8601407" cy="1197178"/>
            <a:chOff x="1008079" y="6001505"/>
            <a:chExt cx="5697251" cy="740485"/>
          </a:xfrm>
          <a:solidFill>
            <a:srgbClr val="F2F2F2"/>
          </a:solidFill>
        </p:grpSpPr>
        <p:sp>
          <p:nvSpPr>
            <p:cNvPr id="33" name="Rectangle 32">
              <a:extLst>
                <a:ext uri="{FF2B5EF4-FFF2-40B4-BE49-F238E27FC236}">
                  <a16:creationId xmlns:a16="http://schemas.microsoft.com/office/drawing/2014/main" id="{8FF63DD6-5F77-F10B-9B11-35AEFE50E130}"/>
                </a:ext>
              </a:extLst>
            </p:cNvPr>
            <p:cNvSpPr/>
            <p:nvPr/>
          </p:nvSpPr>
          <p:spPr>
            <a:xfrm>
              <a:off x="1008079" y="6032086"/>
              <a:ext cx="972001" cy="570303"/>
            </a:xfrm>
            <a:prstGeom prst="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000" tIns="144000" rIns="108000" bIns="144000" numCol="1" spcCol="1270" anchor="ctr" anchorCtr="0">
              <a:noAutofit/>
            </a:bodyPr>
            <a:lstStyle/>
            <a:p>
              <a:pPr algn="ctr" defTabSz="400050">
                <a:lnSpc>
                  <a:spcPct val="90000"/>
                </a:lnSpc>
                <a:spcBef>
                  <a:spcPct val="0"/>
                </a:spcBef>
              </a:pPr>
              <a:r>
                <a:rPr lang="en-US" sz="1500" b="1" dirty="0">
                  <a:solidFill>
                    <a:srgbClr val="2842A2"/>
                  </a:solidFill>
                  <a:latin typeface="Gadugi" panose="020B0502040204020203" pitchFamily="34" charset="0"/>
                  <a:ea typeface="Gadugi" panose="020B0502040204020203" pitchFamily="34" charset="0"/>
                </a:rPr>
                <a:t>Strategy </a:t>
              </a:r>
            </a:p>
            <a:p>
              <a:pPr algn="ctr" defTabSz="400050">
                <a:lnSpc>
                  <a:spcPct val="90000"/>
                </a:lnSpc>
                <a:spcBef>
                  <a:spcPct val="0"/>
                </a:spcBef>
              </a:pPr>
              <a:r>
                <a:rPr lang="en-US" sz="1500" b="1" dirty="0">
                  <a:solidFill>
                    <a:srgbClr val="2842A2"/>
                  </a:solidFill>
                  <a:latin typeface="Gadugi" panose="020B0502040204020203" pitchFamily="34" charset="0"/>
                  <a:ea typeface="Gadugi" panose="020B0502040204020203" pitchFamily="34" charset="0"/>
                </a:rPr>
                <a:t>and</a:t>
              </a:r>
            </a:p>
            <a:p>
              <a:pPr algn="ctr" defTabSz="400050">
                <a:lnSpc>
                  <a:spcPct val="90000"/>
                </a:lnSpc>
                <a:spcBef>
                  <a:spcPct val="0"/>
                </a:spcBef>
              </a:pPr>
              <a:r>
                <a:rPr lang="en-US" sz="1500" b="1" dirty="0">
                  <a:solidFill>
                    <a:srgbClr val="2842A2"/>
                  </a:solidFill>
                  <a:latin typeface="Gadugi" panose="020B0502040204020203" pitchFamily="34" charset="0"/>
                  <a:ea typeface="Gadugi" panose="020B0502040204020203" pitchFamily="34" charset="0"/>
                </a:rPr>
                <a:t> Governance </a:t>
              </a:r>
              <a:endParaRPr lang="en-GB" sz="1500" b="1" dirty="0">
                <a:solidFill>
                  <a:srgbClr val="2842A2"/>
                </a:solidFill>
                <a:latin typeface="Gadugi" panose="020B0502040204020203" pitchFamily="34" charset="0"/>
                <a:ea typeface="Gadugi" panose="020B0502040204020203" pitchFamily="34" charset="0"/>
              </a:endParaRPr>
            </a:p>
          </p:txBody>
        </p:sp>
        <p:sp>
          <p:nvSpPr>
            <p:cNvPr id="34" name="Rectangle 33">
              <a:extLst>
                <a:ext uri="{FF2B5EF4-FFF2-40B4-BE49-F238E27FC236}">
                  <a16:creationId xmlns:a16="http://schemas.microsoft.com/office/drawing/2014/main" id="{BF8EA7F4-B193-BDD9-20FD-627DDF942985}"/>
                </a:ext>
              </a:extLst>
            </p:cNvPr>
            <p:cNvSpPr/>
            <p:nvPr/>
          </p:nvSpPr>
          <p:spPr>
            <a:xfrm>
              <a:off x="2183437" y="6032082"/>
              <a:ext cx="972001" cy="709908"/>
            </a:xfrm>
            <a:prstGeom prst="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000" tIns="144000" rIns="108000" bIns="144000" numCol="1" spcCol="1270" anchor="ctr" anchorCtr="0">
              <a:noAutofit/>
            </a:bodyPr>
            <a:lstStyle/>
            <a:p>
              <a:pPr marL="0" lvl="0" indent="0" algn="ctr" defTabSz="400050">
                <a:lnSpc>
                  <a:spcPct val="90000"/>
                </a:lnSpc>
                <a:spcBef>
                  <a:spcPct val="0"/>
                </a:spcBef>
                <a:spcAft>
                  <a:spcPct val="35000"/>
                </a:spcAft>
                <a:buNone/>
              </a:pPr>
              <a:r>
                <a:rPr lang="en-US" sz="1400" b="1" kern="1200" dirty="0">
                  <a:solidFill>
                    <a:srgbClr val="2842A2"/>
                  </a:solidFill>
                  <a:latin typeface="Gadugi" panose="020B0502040204020203" pitchFamily="34" charset="0"/>
                  <a:ea typeface="Gadugi" panose="020B0502040204020203" pitchFamily="34" charset="0"/>
                </a:rPr>
                <a:t>Data collection, management and technological solutions</a:t>
              </a:r>
              <a:endParaRPr lang="en-GB" sz="1400" b="1" kern="1200" dirty="0">
                <a:solidFill>
                  <a:srgbClr val="2842A2"/>
                </a:solidFill>
                <a:latin typeface="Gadugi" panose="020B0502040204020203" pitchFamily="34" charset="0"/>
                <a:ea typeface="Gadugi" panose="020B0502040204020203" pitchFamily="34" charset="0"/>
              </a:endParaRPr>
            </a:p>
          </p:txBody>
        </p:sp>
        <p:sp>
          <p:nvSpPr>
            <p:cNvPr id="35" name="Rectangle 34">
              <a:extLst>
                <a:ext uri="{FF2B5EF4-FFF2-40B4-BE49-F238E27FC236}">
                  <a16:creationId xmlns:a16="http://schemas.microsoft.com/office/drawing/2014/main" id="{C8F6DB9B-ADB9-6B19-CA15-53E93ECBF38C}"/>
                </a:ext>
              </a:extLst>
            </p:cNvPr>
            <p:cNvSpPr/>
            <p:nvPr/>
          </p:nvSpPr>
          <p:spPr>
            <a:xfrm>
              <a:off x="3395897" y="6032082"/>
              <a:ext cx="940797" cy="399030"/>
            </a:xfrm>
            <a:prstGeom prst="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000" tIns="144000" rIns="108000" bIns="144000" numCol="1" spcCol="1270" anchor="ctr" anchorCtr="0">
              <a:noAutofit/>
            </a:bodyPr>
            <a:lstStyle/>
            <a:p>
              <a:pPr algn="ctr" defTabSz="400050">
                <a:lnSpc>
                  <a:spcPct val="90000"/>
                </a:lnSpc>
                <a:spcBef>
                  <a:spcPct val="0"/>
                </a:spcBef>
                <a:spcAft>
                  <a:spcPct val="35000"/>
                </a:spcAft>
              </a:pPr>
              <a:r>
                <a:rPr lang="en-US" sz="1500" b="1" dirty="0">
                  <a:solidFill>
                    <a:srgbClr val="2842A2"/>
                  </a:solidFill>
                  <a:latin typeface="Gadugi" panose="020B0502040204020203" pitchFamily="34" charset="0"/>
                  <a:ea typeface="Gadugi" panose="020B0502040204020203" pitchFamily="34" charset="0"/>
                </a:rPr>
                <a:t>Human Capital and Skills</a:t>
              </a:r>
              <a:endParaRPr lang="en-GB" sz="1500" b="1" dirty="0">
                <a:solidFill>
                  <a:srgbClr val="2842A2"/>
                </a:solidFill>
                <a:latin typeface="Gadugi" panose="020B0502040204020203" pitchFamily="34" charset="0"/>
                <a:ea typeface="Gadugi" panose="020B0502040204020203" pitchFamily="34" charset="0"/>
              </a:endParaRPr>
            </a:p>
          </p:txBody>
        </p:sp>
        <p:sp>
          <p:nvSpPr>
            <p:cNvPr id="36" name="Rectangle 35">
              <a:extLst>
                <a:ext uri="{FF2B5EF4-FFF2-40B4-BE49-F238E27FC236}">
                  <a16:creationId xmlns:a16="http://schemas.microsoft.com/office/drawing/2014/main" id="{D2D73CDF-975F-92D7-D240-E3FFF3669E94}"/>
                </a:ext>
              </a:extLst>
            </p:cNvPr>
            <p:cNvSpPr/>
            <p:nvPr/>
          </p:nvSpPr>
          <p:spPr>
            <a:xfrm>
              <a:off x="4557974" y="6032082"/>
              <a:ext cx="972001" cy="348244"/>
            </a:xfrm>
            <a:prstGeom prst="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000" tIns="144000" rIns="108000" bIns="144000" numCol="1" spcCol="1270" anchor="ctr" anchorCtr="0">
              <a:noAutofit/>
            </a:bodyPr>
            <a:lstStyle/>
            <a:p>
              <a:pPr algn="ctr" defTabSz="400050">
                <a:lnSpc>
                  <a:spcPct val="90000"/>
                </a:lnSpc>
                <a:spcBef>
                  <a:spcPct val="0"/>
                </a:spcBef>
                <a:spcAft>
                  <a:spcPct val="35000"/>
                </a:spcAft>
              </a:pPr>
              <a:r>
                <a:rPr lang="en-US" sz="900" b="1" dirty="0">
                  <a:solidFill>
                    <a:srgbClr val="2842A2"/>
                  </a:solidFill>
                  <a:latin typeface="Gadugi" panose="020B0502040204020203" pitchFamily="34" charset="0"/>
                  <a:ea typeface="Gadugi" panose="020B0502040204020203" pitchFamily="34" charset="0"/>
                </a:rPr>
                <a:t> </a:t>
              </a:r>
              <a:r>
                <a:rPr lang="en-US" sz="1500" b="1" dirty="0">
                  <a:solidFill>
                    <a:srgbClr val="2842A2"/>
                  </a:solidFill>
                  <a:latin typeface="Gadugi" panose="020B0502040204020203" pitchFamily="34" charset="0"/>
                  <a:ea typeface="Gadugi" panose="020B0502040204020203" pitchFamily="34" charset="0"/>
                </a:rPr>
                <a:t>Knowledge Transfer</a:t>
              </a:r>
              <a:endParaRPr lang="en-GB" sz="1500" b="1" dirty="0">
                <a:solidFill>
                  <a:srgbClr val="2842A2"/>
                </a:solidFill>
                <a:latin typeface="Gadugi" panose="020B0502040204020203" pitchFamily="34" charset="0"/>
                <a:ea typeface="Gadugi" panose="020B0502040204020203" pitchFamily="34" charset="0"/>
              </a:endParaRPr>
            </a:p>
          </p:txBody>
        </p:sp>
        <p:sp>
          <p:nvSpPr>
            <p:cNvPr id="37" name="Rectangle 36">
              <a:extLst>
                <a:ext uri="{FF2B5EF4-FFF2-40B4-BE49-F238E27FC236}">
                  <a16:creationId xmlns:a16="http://schemas.microsoft.com/office/drawing/2014/main" id="{73A70744-2EBD-C7AC-00C3-09BFBD52871E}"/>
                </a:ext>
              </a:extLst>
            </p:cNvPr>
            <p:cNvSpPr/>
            <p:nvPr/>
          </p:nvSpPr>
          <p:spPr>
            <a:xfrm>
              <a:off x="5733329" y="6001505"/>
              <a:ext cx="972001" cy="517430"/>
            </a:xfrm>
            <a:prstGeom prst="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000" tIns="144000" rIns="108000" bIns="144000" numCol="1" spcCol="1270" anchor="ctr" anchorCtr="0">
              <a:noAutofit/>
            </a:bodyPr>
            <a:lstStyle/>
            <a:p>
              <a:pPr algn="ctr" defTabSz="400050">
                <a:lnSpc>
                  <a:spcPct val="90000"/>
                </a:lnSpc>
                <a:spcBef>
                  <a:spcPct val="0"/>
                </a:spcBef>
                <a:spcAft>
                  <a:spcPct val="35000"/>
                </a:spcAft>
              </a:pPr>
              <a:endParaRPr lang="en-US" sz="900" b="1" dirty="0">
                <a:solidFill>
                  <a:srgbClr val="2842A2"/>
                </a:solidFill>
                <a:latin typeface="Gadugi" panose="020B0502040204020203" pitchFamily="34" charset="0"/>
                <a:ea typeface="Gadugi" panose="020B0502040204020203" pitchFamily="34" charset="0"/>
              </a:endParaRPr>
            </a:p>
            <a:p>
              <a:pPr algn="ctr" defTabSz="400050">
                <a:lnSpc>
                  <a:spcPct val="90000"/>
                </a:lnSpc>
                <a:spcBef>
                  <a:spcPct val="0"/>
                </a:spcBef>
                <a:spcAft>
                  <a:spcPct val="35000"/>
                </a:spcAft>
              </a:pPr>
              <a:r>
                <a:rPr lang="en-US" sz="1500" b="1" dirty="0">
                  <a:solidFill>
                    <a:srgbClr val="2842A2"/>
                  </a:solidFill>
                  <a:latin typeface="Gadugi" panose="020B0502040204020203" pitchFamily="34" charset="0"/>
                  <a:ea typeface="Gadugi" panose="020B0502040204020203" pitchFamily="34" charset="0"/>
                </a:rPr>
                <a:t> Ecosystem Management and Partnerships</a:t>
              </a:r>
              <a:endParaRPr lang="en-GB" sz="1500" b="1" dirty="0">
                <a:solidFill>
                  <a:srgbClr val="2842A2"/>
                </a:solidFill>
                <a:latin typeface="Gadugi" panose="020B0502040204020203" pitchFamily="34" charset="0"/>
                <a:ea typeface="Gadugi" panose="020B0502040204020203" pitchFamily="34" charset="0"/>
              </a:endParaRPr>
            </a:p>
          </p:txBody>
        </p:sp>
      </p:grpSp>
      <p:sp>
        <p:nvSpPr>
          <p:cNvPr id="13" name="Rectangle: Top Corners Snipped 12">
            <a:extLst>
              <a:ext uri="{FF2B5EF4-FFF2-40B4-BE49-F238E27FC236}">
                <a16:creationId xmlns:a16="http://schemas.microsoft.com/office/drawing/2014/main" id="{F2C4DA4A-27BF-00FF-389A-2BFE7C2143C5}"/>
              </a:ext>
            </a:extLst>
          </p:cNvPr>
          <p:cNvSpPr/>
          <p:nvPr/>
        </p:nvSpPr>
        <p:spPr>
          <a:xfrm>
            <a:off x="1597556" y="5030573"/>
            <a:ext cx="1614442" cy="250231"/>
          </a:xfrm>
          <a:prstGeom prst="snip2SameRect">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Snipped 13">
            <a:extLst>
              <a:ext uri="{FF2B5EF4-FFF2-40B4-BE49-F238E27FC236}">
                <a16:creationId xmlns:a16="http://schemas.microsoft.com/office/drawing/2014/main" id="{7C74D425-69CE-0AE5-B9E6-66C7BA1E2FD8}"/>
              </a:ext>
            </a:extLst>
          </p:cNvPr>
          <p:cNvSpPr/>
          <p:nvPr/>
        </p:nvSpPr>
        <p:spPr>
          <a:xfrm>
            <a:off x="3385874" y="5033336"/>
            <a:ext cx="1614442" cy="250231"/>
          </a:xfrm>
          <a:prstGeom prst="snip2SameRect">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AB62A9E1-6F88-F7A1-8D94-8B946A40A82F}"/>
              </a:ext>
            </a:extLst>
          </p:cNvPr>
          <p:cNvSpPr/>
          <p:nvPr/>
        </p:nvSpPr>
        <p:spPr>
          <a:xfrm>
            <a:off x="5157013" y="5033336"/>
            <a:ext cx="1631623" cy="248100"/>
          </a:xfrm>
          <a:prstGeom prst="snip2SameRect">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Snipped 15">
            <a:extLst>
              <a:ext uri="{FF2B5EF4-FFF2-40B4-BE49-F238E27FC236}">
                <a16:creationId xmlns:a16="http://schemas.microsoft.com/office/drawing/2014/main" id="{91B78067-4DB5-A458-8C04-3DB468E9A2A4}"/>
              </a:ext>
            </a:extLst>
          </p:cNvPr>
          <p:cNvSpPr/>
          <p:nvPr/>
        </p:nvSpPr>
        <p:spPr>
          <a:xfrm>
            <a:off x="6945333" y="5033335"/>
            <a:ext cx="1631623" cy="248100"/>
          </a:xfrm>
          <a:prstGeom prst="snip2SameRect">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Top Corners Snipped 16">
            <a:extLst>
              <a:ext uri="{FF2B5EF4-FFF2-40B4-BE49-F238E27FC236}">
                <a16:creationId xmlns:a16="http://schemas.microsoft.com/office/drawing/2014/main" id="{97F39E29-E9A5-E262-28BA-EE4B3177BE27}"/>
              </a:ext>
            </a:extLst>
          </p:cNvPr>
          <p:cNvSpPr/>
          <p:nvPr/>
        </p:nvSpPr>
        <p:spPr>
          <a:xfrm>
            <a:off x="8733651" y="5033335"/>
            <a:ext cx="1631623" cy="248098"/>
          </a:xfrm>
          <a:prstGeom prst="snip2SameRect">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apezoid 17">
            <a:extLst>
              <a:ext uri="{FF2B5EF4-FFF2-40B4-BE49-F238E27FC236}">
                <a16:creationId xmlns:a16="http://schemas.microsoft.com/office/drawing/2014/main" id="{FEF22E49-DD33-9B16-1A77-8DED80A8CD3F}"/>
              </a:ext>
            </a:extLst>
          </p:cNvPr>
          <p:cNvSpPr/>
          <p:nvPr/>
        </p:nvSpPr>
        <p:spPr>
          <a:xfrm flipV="1">
            <a:off x="1552633" y="1934713"/>
            <a:ext cx="1725785" cy="563021"/>
          </a:xfrm>
          <a:prstGeom prst="trapezoid">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39B0C83-687E-C2B3-5C0E-41C8820C697E}"/>
              </a:ext>
            </a:extLst>
          </p:cNvPr>
          <p:cNvSpPr txBox="1"/>
          <p:nvPr/>
        </p:nvSpPr>
        <p:spPr>
          <a:xfrm>
            <a:off x="2206218" y="1926812"/>
            <a:ext cx="469005" cy="588312"/>
          </a:xfrm>
          <a:prstGeom prst="rect">
            <a:avLst/>
          </a:prstGeom>
          <a:noFill/>
        </p:spPr>
        <p:txBody>
          <a:bodyPr wrap="none" rtlCol="0">
            <a:spAutoFit/>
          </a:bodyPr>
          <a:lstStyle/>
          <a:p>
            <a:r>
              <a:rPr lang="en-US" sz="1600" b="1" dirty="0">
                <a:solidFill>
                  <a:srgbClr val="2842A2"/>
                </a:solidFill>
                <a:latin typeface="Gadugi" panose="020B0502040204020203" pitchFamily="34" charset="0"/>
                <a:ea typeface="Gadugi" panose="020B0502040204020203" pitchFamily="34" charset="0"/>
              </a:rPr>
              <a:t>1</a:t>
            </a:r>
          </a:p>
        </p:txBody>
      </p:sp>
      <p:sp>
        <p:nvSpPr>
          <p:cNvPr id="20" name="Trapezoid 19">
            <a:extLst>
              <a:ext uri="{FF2B5EF4-FFF2-40B4-BE49-F238E27FC236}">
                <a16:creationId xmlns:a16="http://schemas.microsoft.com/office/drawing/2014/main" id="{76D9C2DD-A45C-0A2D-61EE-5FA9FF615B3A}"/>
              </a:ext>
            </a:extLst>
          </p:cNvPr>
          <p:cNvSpPr/>
          <p:nvPr/>
        </p:nvSpPr>
        <p:spPr>
          <a:xfrm flipV="1">
            <a:off x="3330204" y="1934713"/>
            <a:ext cx="1725785" cy="563021"/>
          </a:xfrm>
          <a:prstGeom prst="trapezoid">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apezoid 20">
            <a:extLst>
              <a:ext uri="{FF2B5EF4-FFF2-40B4-BE49-F238E27FC236}">
                <a16:creationId xmlns:a16="http://schemas.microsoft.com/office/drawing/2014/main" id="{9497E2FB-5DF0-C098-567D-E87FA89FBFAC}"/>
              </a:ext>
            </a:extLst>
          </p:cNvPr>
          <p:cNvSpPr/>
          <p:nvPr/>
        </p:nvSpPr>
        <p:spPr>
          <a:xfrm flipV="1">
            <a:off x="5118152" y="1934713"/>
            <a:ext cx="1725785" cy="563021"/>
          </a:xfrm>
          <a:prstGeom prst="trapezoid">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apezoid 21">
            <a:extLst>
              <a:ext uri="{FF2B5EF4-FFF2-40B4-BE49-F238E27FC236}">
                <a16:creationId xmlns:a16="http://schemas.microsoft.com/office/drawing/2014/main" id="{146F19BD-54D5-0DE2-5F7B-62E21175AF53}"/>
              </a:ext>
            </a:extLst>
          </p:cNvPr>
          <p:cNvSpPr/>
          <p:nvPr/>
        </p:nvSpPr>
        <p:spPr>
          <a:xfrm flipV="1">
            <a:off x="6899057" y="1934713"/>
            <a:ext cx="1725785" cy="563021"/>
          </a:xfrm>
          <a:prstGeom prst="trapezoid">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apezoid 22">
            <a:extLst>
              <a:ext uri="{FF2B5EF4-FFF2-40B4-BE49-F238E27FC236}">
                <a16:creationId xmlns:a16="http://schemas.microsoft.com/office/drawing/2014/main" id="{8709CE3D-33A3-8F5A-F8F7-35180A084263}"/>
              </a:ext>
            </a:extLst>
          </p:cNvPr>
          <p:cNvSpPr/>
          <p:nvPr/>
        </p:nvSpPr>
        <p:spPr>
          <a:xfrm flipV="1">
            <a:off x="8686575" y="1934713"/>
            <a:ext cx="1725785" cy="563021"/>
          </a:xfrm>
          <a:prstGeom prst="trapezoid">
            <a:avLst/>
          </a:prstGeom>
          <a:solidFill>
            <a:srgbClr val="F2F2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9623B0F-5472-BD9D-AC23-3C970BC2B503}"/>
              </a:ext>
            </a:extLst>
          </p:cNvPr>
          <p:cNvSpPr txBox="1"/>
          <p:nvPr/>
        </p:nvSpPr>
        <p:spPr>
          <a:xfrm>
            <a:off x="3988756" y="1910418"/>
            <a:ext cx="469005" cy="588312"/>
          </a:xfrm>
          <a:prstGeom prst="rect">
            <a:avLst/>
          </a:prstGeom>
          <a:noFill/>
        </p:spPr>
        <p:txBody>
          <a:bodyPr wrap="none" rtlCol="0">
            <a:spAutoFit/>
          </a:bodyPr>
          <a:lstStyle/>
          <a:p>
            <a:r>
              <a:rPr lang="en-US" sz="1600" b="1" dirty="0">
                <a:solidFill>
                  <a:srgbClr val="2842A2"/>
                </a:solidFill>
                <a:latin typeface="Gadugi" panose="020B0502040204020203" pitchFamily="34" charset="0"/>
                <a:ea typeface="Gadugi" panose="020B0502040204020203" pitchFamily="34" charset="0"/>
              </a:rPr>
              <a:t>2</a:t>
            </a:r>
          </a:p>
        </p:txBody>
      </p:sp>
      <p:sp>
        <p:nvSpPr>
          <p:cNvPr id="25" name="TextBox 24">
            <a:extLst>
              <a:ext uri="{FF2B5EF4-FFF2-40B4-BE49-F238E27FC236}">
                <a16:creationId xmlns:a16="http://schemas.microsoft.com/office/drawing/2014/main" id="{00ACD236-432F-6D39-FA38-05BB287CCAD0}"/>
              </a:ext>
            </a:extLst>
          </p:cNvPr>
          <p:cNvSpPr txBox="1"/>
          <p:nvPr/>
        </p:nvSpPr>
        <p:spPr>
          <a:xfrm>
            <a:off x="5785702" y="1919039"/>
            <a:ext cx="469005" cy="588312"/>
          </a:xfrm>
          <a:prstGeom prst="rect">
            <a:avLst/>
          </a:prstGeom>
          <a:noFill/>
        </p:spPr>
        <p:txBody>
          <a:bodyPr wrap="none" rtlCol="0">
            <a:spAutoFit/>
          </a:bodyPr>
          <a:lstStyle/>
          <a:p>
            <a:r>
              <a:rPr lang="en-US" sz="1600" b="1" dirty="0">
                <a:solidFill>
                  <a:srgbClr val="2842A2"/>
                </a:solidFill>
                <a:latin typeface="Gadugi" panose="020B0502040204020203" pitchFamily="34" charset="0"/>
                <a:ea typeface="Gadugi" panose="020B0502040204020203" pitchFamily="34" charset="0"/>
              </a:rPr>
              <a:t>3</a:t>
            </a:r>
          </a:p>
        </p:txBody>
      </p:sp>
      <p:sp>
        <p:nvSpPr>
          <p:cNvPr id="26" name="TextBox 25">
            <a:extLst>
              <a:ext uri="{FF2B5EF4-FFF2-40B4-BE49-F238E27FC236}">
                <a16:creationId xmlns:a16="http://schemas.microsoft.com/office/drawing/2014/main" id="{138446C2-2EB5-97B7-896B-1055773FB98B}"/>
              </a:ext>
            </a:extLst>
          </p:cNvPr>
          <p:cNvSpPr txBox="1"/>
          <p:nvPr/>
        </p:nvSpPr>
        <p:spPr>
          <a:xfrm>
            <a:off x="7579588" y="1934536"/>
            <a:ext cx="469005" cy="588312"/>
          </a:xfrm>
          <a:prstGeom prst="rect">
            <a:avLst/>
          </a:prstGeom>
          <a:noFill/>
        </p:spPr>
        <p:txBody>
          <a:bodyPr wrap="none" rtlCol="0">
            <a:spAutoFit/>
          </a:bodyPr>
          <a:lstStyle/>
          <a:p>
            <a:r>
              <a:rPr lang="en-US" sz="1600" b="1" dirty="0">
                <a:solidFill>
                  <a:srgbClr val="2842A2"/>
                </a:solidFill>
                <a:latin typeface="Gadugi" panose="020B0502040204020203" pitchFamily="34" charset="0"/>
                <a:ea typeface="Gadugi" panose="020B0502040204020203" pitchFamily="34" charset="0"/>
              </a:rPr>
              <a:t>4</a:t>
            </a:r>
          </a:p>
        </p:txBody>
      </p:sp>
      <p:sp>
        <p:nvSpPr>
          <p:cNvPr id="27" name="TextBox 26">
            <a:extLst>
              <a:ext uri="{FF2B5EF4-FFF2-40B4-BE49-F238E27FC236}">
                <a16:creationId xmlns:a16="http://schemas.microsoft.com/office/drawing/2014/main" id="{0B460720-4C6E-780A-D00B-F2FE80806364}"/>
              </a:ext>
            </a:extLst>
          </p:cNvPr>
          <p:cNvSpPr txBox="1"/>
          <p:nvPr/>
        </p:nvSpPr>
        <p:spPr>
          <a:xfrm>
            <a:off x="9333819" y="1901551"/>
            <a:ext cx="469005" cy="588312"/>
          </a:xfrm>
          <a:prstGeom prst="rect">
            <a:avLst/>
          </a:prstGeom>
          <a:noFill/>
        </p:spPr>
        <p:txBody>
          <a:bodyPr wrap="none" rtlCol="0">
            <a:spAutoFit/>
          </a:bodyPr>
          <a:lstStyle/>
          <a:p>
            <a:r>
              <a:rPr lang="en-US" sz="1600" b="1" dirty="0">
                <a:solidFill>
                  <a:srgbClr val="2842A2"/>
                </a:solidFill>
                <a:latin typeface="Gadugi" panose="020B0502040204020203" pitchFamily="34" charset="0"/>
                <a:ea typeface="Gadugi" panose="020B0502040204020203" pitchFamily="34" charset="0"/>
              </a:rPr>
              <a:t>5</a:t>
            </a:r>
          </a:p>
        </p:txBody>
      </p:sp>
      <p:pic>
        <p:nvPicPr>
          <p:cNvPr id="28" name="Picture 27" descr="Icon&#10;&#10;Description automatically generated">
            <a:extLst>
              <a:ext uri="{FF2B5EF4-FFF2-40B4-BE49-F238E27FC236}">
                <a16:creationId xmlns:a16="http://schemas.microsoft.com/office/drawing/2014/main" id="{B88B116D-117D-C07F-3417-C8EB351506BB}"/>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2005311" y="2728167"/>
            <a:ext cx="835200" cy="833762"/>
          </a:xfrm>
          <a:prstGeom prst="rect">
            <a:avLst/>
          </a:prstGeom>
        </p:spPr>
      </p:pic>
      <p:pic>
        <p:nvPicPr>
          <p:cNvPr id="29" name="Picture 28" descr="Icon&#10;&#10;Description automatically generated">
            <a:extLst>
              <a:ext uri="{FF2B5EF4-FFF2-40B4-BE49-F238E27FC236}">
                <a16:creationId xmlns:a16="http://schemas.microsoft.com/office/drawing/2014/main" id="{698D2D11-C98B-27D1-DEB7-CC3B688CED04}"/>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3771239" y="2728167"/>
            <a:ext cx="835200" cy="833762"/>
          </a:xfrm>
          <a:prstGeom prst="rect">
            <a:avLst/>
          </a:prstGeom>
        </p:spPr>
      </p:pic>
      <p:pic>
        <p:nvPicPr>
          <p:cNvPr id="30" name="Picture 29" descr="Icon&#10;&#10;Description automatically generated">
            <a:extLst>
              <a:ext uri="{FF2B5EF4-FFF2-40B4-BE49-F238E27FC236}">
                <a16:creationId xmlns:a16="http://schemas.microsoft.com/office/drawing/2014/main" id="{3E08AB62-C0BA-714F-888A-A712542ABC1B}"/>
              </a:ext>
            </a:extLst>
          </p:cNvPr>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5631152" y="2728167"/>
            <a:ext cx="835200" cy="833762"/>
          </a:xfrm>
          <a:prstGeom prst="rect">
            <a:avLst/>
          </a:prstGeom>
        </p:spPr>
      </p:pic>
      <p:pic>
        <p:nvPicPr>
          <p:cNvPr id="31" name="Picture 30" descr="Icon&#10;&#10;Description automatically generated">
            <a:extLst>
              <a:ext uri="{FF2B5EF4-FFF2-40B4-BE49-F238E27FC236}">
                <a16:creationId xmlns:a16="http://schemas.microsoft.com/office/drawing/2014/main" id="{32867078-89E9-A768-4665-5521A3C54750}"/>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9153882" y="2728167"/>
            <a:ext cx="835200" cy="833762"/>
          </a:xfrm>
          <a:prstGeom prst="rect">
            <a:avLst/>
          </a:prstGeom>
        </p:spPr>
      </p:pic>
      <p:pic>
        <p:nvPicPr>
          <p:cNvPr id="32" name="Picture 31" descr="Icon&#10;&#10;Description automatically generated">
            <a:extLst>
              <a:ext uri="{FF2B5EF4-FFF2-40B4-BE49-F238E27FC236}">
                <a16:creationId xmlns:a16="http://schemas.microsoft.com/office/drawing/2014/main" id="{37AA4653-3209-B4B7-2B11-5298C6FE3480}"/>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7378681" y="2728167"/>
            <a:ext cx="835200" cy="833762"/>
          </a:xfrm>
          <a:prstGeom prst="rect">
            <a:avLst/>
          </a:prstGeom>
        </p:spPr>
      </p:pic>
      <p:sp>
        <p:nvSpPr>
          <p:cNvPr id="38" name="Rectangle 37">
            <a:extLst>
              <a:ext uri="{FF2B5EF4-FFF2-40B4-BE49-F238E27FC236}">
                <a16:creationId xmlns:a16="http://schemas.microsoft.com/office/drawing/2014/main" id="{B6871FDD-584C-E6BF-BF2D-1A3FDC65AF85}"/>
              </a:ext>
            </a:extLst>
          </p:cNvPr>
          <p:cNvSpPr/>
          <p:nvPr/>
        </p:nvSpPr>
        <p:spPr>
          <a:xfrm>
            <a:off x="5117072" y="1817337"/>
            <a:ext cx="1851322" cy="3581381"/>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52BF4E7-6687-3CDC-C0DA-7DB057CC313F}"/>
              </a:ext>
            </a:extLst>
          </p:cNvPr>
          <p:cNvSpPr/>
          <p:nvPr/>
        </p:nvSpPr>
        <p:spPr>
          <a:xfrm>
            <a:off x="5157013" y="5580916"/>
            <a:ext cx="5208261" cy="988291"/>
          </a:xfrm>
          <a:prstGeom prst="rect">
            <a:avLst/>
          </a:prstGeom>
          <a:noFill/>
          <a:ln w="19050">
            <a:solidFill>
              <a:srgbClr val="2842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rgbClr val="2842A2"/>
                </a:solidFill>
              </a:rPr>
              <a:t>Recordings and materials for </a:t>
            </a:r>
            <a:r>
              <a:rPr lang="en-US" sz="1300" b="1" dirty="0">
                <a:solidFill>
                  <a:srgbClr val="2842A2"/>
                </a:solidFill>
              </a:rPr>
              <a:t>Webinars 2, 3, 4, and 5 </a:t>
            </a:r>
            <a:r>
              <a:rPr lang="en-US" sz="1300" dirty="0">
                <a:solidFill>
                  <a:srgbClr val="2842A2"/>
                </a:solidFill>
              </a:rPr>
              <a:t>will be available on the Smart Tourism Destinations Project website soon after the event</a:t>
            </a:r>
          </a:p>
        </p:txBody>
      </p:sp>
    </p:spTree>
    <p:extLst>
      <p:ext uri="{BB962C8B-B14F-4D97-AF65-F5344CB8AC3E}">
        <p14:creationId xmlns:p14="http://schemas.microsoft.com/office/powerpoint/2010/main" val="1825209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solidFill>
            <a:srgbClr val="FFFF00"/>
          </a:solid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E</a:t>
            </a:r>
            <a:r>
              <a:rPr kumimoji="0" lang="en-US" sz="3500" b="1" i="0" u="none" strike="noStrike" kern="1200" cap="none" spc="0" normalizeH="0" baseline="0" noProof="0">
                <a:ln>
                  <a:noFill/>
                </a:ln>
                <a:solidFill>
                  <a:srgbClr val="2842A2"/>
                </a:solidFill>
                <a:effectLst/>
                <a:uLnTx/>
                <a:uFillTx/>
                <a:latin typeface="Arial"/>
                <a:ea typeface="Arial"/>
                <a:cs typeface="Arial"/>
                <a:sym typeface="Arial"/>
              </a:rPr>
              <a:t>xample: Discover</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sp>
        <p:nvSpPr>
          <p:cNvPr id="94" name="Ovale 24">
            <a:extLst>
              <a:ext uri="{FF2B5EF4-FFF2-40B4-BE49-F238E27FC236}">
                <a16:creationId xmlns:a16="http://schemas.microsoft.com/office/drawing/2014/main" id="{F3B0759F-A9C5-1423-0B44-D90B9A8FA419}"/>
              </a:ext>
            </a:extLst>
          </p:cNvPr>
          <p:cNvSpPr/>
          <p:nvPr/>
        </p:nvSpPr>
        <p:spPr>
          <a:xfrm rot="5400000">
            <a:off x="9888526" y="1037794"/>
            <a:ext cx="1452169" cy="1553065"/>
          </a:xfrm>
          <a:prstGeom prst="ellipse">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e 25">
            <a:extLst>
              <a:ext uri="{FF2B5EF4-FFF2-40B4-BE49-F238E27FC236}">
                <a16:creationId xmlns:a16="http://schemas.microsoft.com/office/drawing/2014/main" id="{6EB4D1FE-7B10-6729-C81D-6FCA9125C13F}"/>
              </a:ext>
            </a:extLst>
          </p:cNvPr>
          <p:cNvSpPr/>
          <p:nvPr/>
        </p:nvSpPr>
        <p:spPr>
          <a:xfrm rot="16200000" flipV="1">
            <a:off x="9888526" y="4646285"/>
            <a:ext cx="1452169" cy="15530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Google Shape;3587;p89">
            <a:extLst>
              <a:ext uri="{FF2B5EF4-FFF2-40B4-BE49-F238E27FC236}">
                <a16:creationId xmlns:a16="http://schemas.microsoft.com/office/drawing/2014/main" id="{63D85A96-4119-B50D-6159-984F23E032EB}"/>
              </a:ext>
            </a:extLst>
          </p:cNvPr>
          <p:cNvSpPr/>
          <p:nvPr/>
        </p:nvSpPr>
        <p:spPr>
          <a:xfrm rot="5400000">
            <a:off x="9917128" y="2600560"/>
            <a:ext cx="1370272" cy="643130"/>
          </a:xfrm>
          <a:prstGeom prst="homePlate">
            <a:avLst>
              <a:gd name="adj" fmla="val 47546"/>
            </a:avLst>
          </a:prstGeom>
          <a:solidFill>
            <a:srgbClr val="2842A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7" name="Google Shape;3587;p89">
            <a:extLst>
              <a:ext uri="{FF2B5EF4-FFF2-40B4-BE49-F238E27FC236}">
                <a16:creationId xmlns:a16="http://schemas.microsoft.com/office/drawing/2014/main" id="{D5EBA4B9-8298-5272-78BA-EDE7C9921E43}"/>
              </a:ext>
            </a:extLst>
          </p:cNvPr>
          <p:cNvSpPr/>
          <p:nvPr/>
        </p:nvSpPr>
        <p:spPr>
          <a:xfrm rot="16200000" flipV="1">
            <a:off x="9992390" y="3890277"/>
            <a:ext cx="1219748" cy="643130"/>
          </a:xfrm>
          <a:prstGeom prst="homePlate">
            <a:avLst>
              <a:gd name="adj" fmla="val 47546"/>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98" name="Group 97">
            <a:extLst>
              <a:ext uri="{FF2B5EF4-FFF2-40B4-BE49-F238E27FC236}">
                <a16:creationId xmlns:a16="http://schemas.microsoft.com/office/drawing/2014/main" id="{E26487F4-2987-43C7-13CB-3356506BF2C3}"/>
              </a:ext>
            </a:extLst>
          </p:cNvPr>
          <p:cNvGrpSpPr/>
          <p:nvPr/>
        </p:nvGrpSpPr>
        <p:grpSpPr>
          <a:xfrm>
            <a:off x="9953024" y="1272010"/>
            <a:ext cx="1298479" cy="1049393"/>
            <a:chOff x="867110" y="6005635"/>
            <a:chExt cx="1326576" cy="1144674"/>
          </a:xfrm>
        </p:grpSpPr>
        <p:pic>
          <p:nvPicPr>
            <p:cNvPr id="99" name="Graphic 98">
              <a:extLst>
                <a:ext uri="{FF2B5EF4-FFF2-40B4-BE49-F238E27FC236}">
                  <a16:creationId xmlns:a16="http://schemas.microsoft.com/office/drawing/2014/main" id="{88F13B65-89EB-1000-5FC9-3DBB197693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4947" y="6005635"/>
              <a:ext cx="1148739" cy="997019"/>
            </a:xfrm>
            <a:prstGeom prst="rect">
              <a:avLst/>
            </a:prstGeom>
          </p:spPr>
        </p:pic>
        <p:pic>
          <p:nvPicPr>
            <p:cNvPr id="100" name="Graphic 99">
              <a:extLst>
                <a:ext uri="{FF2B5EF4-FFF2-40B4-BE49-F238E27FC236}">
                  <a16:creationId xmlns:a16="http://schemas.microsoft.com/office/drawing/2014/main" id="{A60DBFCD-3A4B-7508-805B-0F4D4A1BB2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7110" y="6066593"/>
              <a:ext cx="1257111" cy="1083716"/>
            </a:xfrm>
            <a:prstGeom prst="rect">
              <a:avLst/>
            </a:prstGeom>
          </p:spPr>
        </p:pic>
      </p:grpSp>
      <p:pic>
        <p:nvPicPr>
          <p:cNvPr id="87" name="Graphic 86" descr="Group brainstorm with solid fill">
            <a:extLst>
              <a:ext uri="{FF2B5EF4-FFF2-40B4-BE49-F238E27FC236}">
                <a16:creationId xmlns:a16="http://schemas.microsoft.com/office/drawing/2014/main" id="{2CCBD38A-7279-3958-5FBD-35B08D87546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3066" y="1310476"/>
            <a:ext cx="817156" cy="817156"/>
          </a:xfrm>
          <a:prstGeom prst="rect">
            <a:avLst/>
          </a:prstGeom>
        </p:spPr>
      </p:pic>
      <p:grpSp>
        <p:nvGrpSpPr>
          <p:cNvPr id="101" name="Group 100">
            <a:extLst>
              <a:ext uri="{FF2B5EF4-FFF2-40B4-BE49-F238E27FC236}">
                <a16:creationId xmlns:a16="http://schemas.microsoft.com/office/drawing/2014/main" id="{EC214275-65B8-7865-BDBE-1704259141C1}"/>
              </a:ext>
            </a:extLst>
          </p:cNvPr>
          <p:cNvGrpSpPr/>
          <p:nvPr/>
        </p:nvGrpSpPr>
        <p:grpSpPr>
          <a:xfrm>
            <a:off x="9965370" y="4839134"/>
            <a:ext cx="1298479" cy="1049393"/>
            <a:chOff x="867110" y="6005635"/>
            <a:chExt cx="1326576" cy="1144674"/>
          </a:xfrm>
        </p:grpSpPr>
        <p:pic>
          <p:nvPicPr>
            <p:cNvPr id="102" name="Graphic 101">
              <a:extLst>
                <a:ext uri="{FF2B5EF4-FFF2-40B4-BE49-F238E27FC236}">
                  <a16:creationId xmlns:a16="http://schemas.microsoft.com/office/drawing/2014/main" id="{56F50208-AF9D-6B70-D80E-E03C9452E36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44947" y="6005635"/>
              <a:ext cx="1148739" cy="997019"/>
            </a:xfrm>
            <a:prstGeom prst="rect">
              <a:avLst/>
            </a:prstGeom>
          </p:spPr>
        </p:pic>
        <p:pic>
          <p:nvPicPr>
            <p:cNvPr id="103" name="Graphic 102">
              <a:extLst>
                <a:ext uri="{FF2B5EF4-FFF2-40B4-BE49-F238E27FC236}">
                  <a16:creationId xmlns:a16="http://schemas.microsoft.com/office/drawing/2014/main" id="{E1ECF978-8375-5101-A8EC-6AD63283493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67110" y="6066593"/>
              <a:ext cx="1257111" cy="1083716"/>
            </a:xfrm>
            <a:prstGeom prst="rect">
              <a:avLst/>
            </a:prstGeom>
          </p:spPr>
        </p:pic>
      </p:grpSp>
      <p:pic>
        <p:nvPicPr>
          <p:cNvPr id="89" name="Picture 88" descr="Icon&#10;&#10;Description automatically generated">
            <a:extLst>
              <a:ext uri="{FF2B5EF4-FFF2-40B4-BE49-F238E27FC236}">
                <a16:creationId xmlns:a16="http://schemas.microsoft.com/office/drawing/2014/main" id="{00A0CAEA-B843-1F6D-2B40-6BCE7A38A375}"/>
              </a:ext>
            </a:extLst>
          </p:cNvPr>
          <p:cNvPicPr>
            <a:picLocks noChangeAspect="1"/>
          </p:cNvPicPr>
          <p:nvPr/>
        </p:nvPicPr>
        <p:blipFill>
          <a:blip r:embed="rId1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346089" y="4981534"/>
            <a:ext cx="686319" cy="686319"/>
          </a:xfrm>
          <a:prstGeom prst="rect">
            <a:avLst/>
          </a:prstGeom>
        </p:spPr>
      </p:pic>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5400000">
            <a:off x="7659430" y="3541568"/>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Imagen 7" descr="Interfaz de usuario gráfica, Texto, Aplicación&#10;&#10;Descripción generada automáticamente">
            <a:extLst>
              <a:ext uri="{FF2B5EF4-FFF2-40B4-BE49-F238E27FC236}">
                <a16:creationId xmlns:a16="http://schemas.microsoft.com/office/drawing/2014/main" id="{45B17FEB-2D54-35AE-1AAD-A8097C776A40}"/>
              </a:ext>
            </a:extLst>
          </p:cNvPr>
          <p:cNvPicPr>
            <a:picLocks noChangeAspect="1"/>
          </p:cNvPicPr>
          <p:nvPr/>
        </p:nvPicPr>
        <p:blipFill rotWithShape="1">
          <a:blip r:embed="rId13">
            <a:extLst>
              <a:ext uri="{28A0092B-C50C-407E-A947-70E740481C1C}">
                <a14:useLocalDpi xmlns:a14="http://schemas.microsoft.com/office/drawing/2010/main" val="0"/>
              </a:ext>
            </a:extLst>
          </a:blip>
          <a:srcRect l="25014" t="20621" r="1795" b="17121"/>
          <a:stretch/>
        </p:blipFill>
        <p:spPr>
          <a:xfrm>
            <a:off x="-13575" y="1409136"/>
            <a:ext cx="8915276" cy="4739767"/>
          </a:xfrm>
          <a:prstGeom prst="rect">
            <a:avLst/>
          </a:prstGeom>
        </p:spPr>
      </p:pic>
    </p:spTree>
    <p:extLst>
      <p:ext uri="{BB962C8B-B14F-4D97-AF65-F5344CB8AC3E}">
        <p14:creationId xmlns:p14="http://schemas.microsoft.com/office/powerpoint/2010/main" val="3340576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solidFill>
            <a:srgbClr val="FFFF00"/>
          </a:solid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E</a:t>
            </a:r>
            <a:r>
              <a:rPr kumimoji="0" lang="en-US" sz="3500" b="1" i="0" u="none" strike="noStrike" kern="1200" cap="none" spc="0" normalizeH="0" baseline="0" noProof="0">
                <a:ln>
                  <a:noFill/>
                </a:ln>
                <a:solidFill>
                  <a:srgbClr val="2842A2"/>
                </a:solidFill>
                <a:effectLst/>
                <a:uLnTx/>
                <a:uFillTx/>
                <a:latin typeface="Arial"/>
                <a:ea typeface="Arial"/>
                <a:cs typeface="Arial"/>
                <a:sym typeface="Arial"/>
              </a:rPr>
              <a:t>xample: Define</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sp>
        <p:nvSpPr>
          <p:cNvPr id="94" name="Ovale 24">
            <a:extLst>
              <a:ext uri="{FF2B5EF4-FFF2-40B4-BE49-F238E27FC236}">
                <a16:creationId xmlns:a16="http://schemas.microsoft.com/office/drawing/2014/main" id="{F3B0759F-A9C5-1423-0B44-D90B9A8FA419}"/>
              </a:ext>
            </a:extLst>
          </p:cNvPr>
          <p:cNvSpPr/>
          <p:nvPr/>
        </p:nvSpPr>
        <p:spPr>
          <a:xfrm rot="5400000">
            <a:off x="9888526" y="1037794"/>
            <a:ext cx="1452169" cy="1553065"/>
          </a:xfrm>
          <a:prstGeom prst="ellipse">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e 25">
            <a:extLst>
              <a:ext uri="{FF2B5EF4-FFF2-40B4-BE49-F238E27FC236}">
                <a16:creationId xmlns:a16="http://schemas.microsoft.com/office/drawing/2014/main" id="{6EB4D1FE-7B10-6729-C81D-6FCA9125C13F}"/>
              </a:ext>
            </a:extLst>
          </p:cNvPr>
          <p:cNvSpPr/>
          <p:nvPr/>
        </p:nvSpPr>
        <p:spPr>
          <a:xfrm rot="16200000" flipV="1">
            <a:off x="9888526" y="4646285"/>
            <a:ext cx="1452169" cy="15530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Google Shape;3587;p89">
            <a:extLst>
              <a:ext uri="{FF2B5EF4-FFF2-40B4-BE49-F238E27FC236}">
                <a16:creationId xmlns:a16="http://schemas.microsoft.com/office/drawing/2014/main" id="{63D85A96-4119-B50D-6159-984F23E032EB}"/>
              </a:ext>
            </a:extLst>
          </p:cNvPr>
          <p:cNvSpPr/>
          <p:nvPr/>
        </p:nvSpPr>
        <p:spPr>
          <a:xfrm rot="5400000">
            <a:off x="9917128" y="2600560"/>
            <a:ext cx="1370272" cy="643130"/>
          </a:xfrm>
          <a:prstGeom prst="homePlate">
            <a:avLst>
              <a:gd name="adj" fmla="val 47546"/>
            </a:avLst>
          </a:prstGeom>
          <a:solidFill>
            <a:srgbClr val="2842A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7" name="Google Shape;3587;p89">
            <a:extLst>
              <a:ext uri="{FF2B5EF4-FFF2-40B4-BE49-F238E27FC236}">
                <a16:creationId xmlns:a16="http://schemas.microsoft.com/office/drawing/2014/main" id="{D5EBA4B9-8298-5272-78BA-EDE7C9921E43}"/>
              </a:ext>
            </a:extLst>
          </p:cNvPr>
          <p:cNvSpPr/>
          <p:nvPr/>
        </p:nvSpPr>
        <p:spPr>
          <a:xfrm rot="16200000" flipV="1">
            <a:off x="9992390" y="3890277"/>
            <a:ext cx="1219748" cy="643130"/>
          </a:xfrm>
          <a:prstGeom prst="homePlate">
            <a:avLst>
              <a:gd name="adj" fmla="val 47546"/>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98" name="Group 97">
            <a:extLst>
              <a:ext uri="{FF2B5EF4-FFF2-40B4-BE49-F238E27FC236}">
                <a16:creationId xmlns:a16="http://schemas.microsoft.com/office/drawing/2014/main" id="{E26487F4-2987-43C7-13CB-3356506BF2C3}"/>
              </a:ext>
            </a:extLst>
          </p:cNvPr>
          <p:cNvGrpSpPr/>
          <p:nvPr/>
        </p:nvGrpSpPr>
        <p:grpSpPr>
          <a:xfrm>
            <a:off x="9953024" y="1272010"/>
            <a:ext cx="1298479" cy="1049393"/>
            <a:chOff x="867110" y="6005635"/>
            <a:chExt cx="1326576" cy="1144674"/>
          </a:xfrm>
        </p:grpSpPr>
        <p:pic>
          <p:nvPicPr>
            <p:cNvPr id="99" name="Graphic 98">
              <a:extLst>
                <a:ext uri="{FF2B5EF4-FFF2-40B4-BE49-F238E27FC236}">
                  <a16:creationId xmlns:a16="http://schemas.microsoft.com/office/drawing/2014/main" id="{88F13B65-89EB-1000-5FC9-3DBB197693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4947" y="6005635"/>
              <a:ext cx="1148739" cy="997019"/>
            </a:xfrm>
            <a:prstGeom prst="rect">
              <a:avLst/>
            </a:prstGeom>
          </p:spPr>
        </p:pic>
        <p:pic>
          <p:nvPicPr>
            <p:cNvPr id="100" name="Graphic 99">
              <a:extLst>
                <a:ext uri="{FF2B5EF4-FFF2-40B4-BE49-F238E27FC236}">
                  <a16:creationId xmlns:a16="http://schemas.microsoft.com/office/drawing/2014/main" id="{A60DBFCD-3A4B-7508-805B-0F4D4A1BB2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7110" y="6066593"/>
              <a:ext cx="1257111" cy="1083716"/>
            </a:xfrm>
            <a:prstGeom prst="rect">
              <a:avLst/>
            </a:prstGeom>
          </p:spPr>
        </p:pic>
      </p:grpSp>
      <p:pic>
        <p:nvPicPr>
          <p:cNvPr id="87" name="Graphic 86" descr="Group brainstorm with solid fill">
            <a:extLst>
              <a:ext uri="{FF2B5EF4-FFF2-40B4-BE49-F238E27FC236}">
                <a16:creationId xmlns:a16="http://schemas.microsoft.com/office/drawing/2014/main" id="{2CCBD38A-7279-3958-5FBD-35B08D87546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3066" y="1310476"/>
            <a:ext cx="817156" cy="817156"/>
          </a:xfrm>
          <a:prstGeom prst="rect">
            <a:avLst/>
          </a:prstGeom>
        </p:spPr>
      </p:pic>
      <p:grpSp>
        <p:nvGrpSpPr>
          <p:cNvPr id="101" name="Group 100">
            <a:extLst>
              <a:ext uri="{FF2B5EF4-FFF2-40B4-BE49-F238E27FC236}">
                <a16:creationId xmlns:a16="http://schemas.microsoft.com/office/drawing/2014/main" id="{EC214275-65B8-7865-BDBE-1704259141C1}"/>
              </a:ext>
            </a:extLst>
          </p:cNvPr>
          <p:cNvGrpSpPr/>
          <p:nvPr/>
        </p:nvGrpSpPr>
        <p:grpSpPr>
          <a:xfrm>
            <a:off x="9965370" y="4839134"/>
            <a:ext cx="1298479" cy="1049393"/>
            <a:chOff x="867110" y="6005635"/>
            <a:chExt cx="1326576" cy="1144674"/>
          </a:xfrm>
        </p:grpSpPr>
        <p:pic>
          <p:nvPicPr>
            <p:cNvPr id="102" name="Graphic 101">
              <a:extLst>
                <a:ext uri="{FF2B5EF4-FFF2-40B4-BE49-F238E27FC236}">
                  <a16:creationId xmlns:a16="http://schemas.microsoft.com/office/drawing/2014/main" id="{56F50208-AF9D-6B70-D80E-E03C9452E36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44947" y="6005635"/>
              <a:ext cx="1148739" cy="997019"/>
            </a:xfrm>
            <a:prstGeom prst="rect">
              <a:avLst/>
            </a:prstGeom>
          </p:spPr>
        </p:pic>
        <p:pic>
          <p:nvPicPr>
            <p:cNvPr id="103" name="Graphic 102">
              <a:extLst>
                <a:ext uri="{FF2B5EF4-FFF2-40B4-BE49-F238E27FC236}">
                  <a16:creationId xmlns:a16="http://schemas.microsoft.com/office/drawing/2014/main" id="{E1ECF978-8375-5101-A8EC-6AD63283493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67110" y="6066593"/>
              <a:ext cx="1257111" cy="1083716"/>
            </a:xfrm>
            <a:prstGeom prst="rect">
              <a:avLst/>
            </a:prstGeom>
          </p:spPr>
        </p:pic>
      </p:grpSp>
      <p:pic>
        <p:nvPicPr>
          <p:cNvPr id="89" name="Picture 88" descr="Icon&#10;&#10;Description automatically generated">
            <a:extLst>
              <a:ext uri="{FF2B5EF4-FFF2-40B4-BE49-F238E27FC236}">
                <a16:creationId xmlns:a16="http://schemas.microsoft.com/office/drawing/2014/main" id="{00A0CAEA-B843-1F6D-2B40-6BCE7A38A375}"/>
              </a:ext>
            </a:extLst>
          </p:cNvPr>
          <p:cNvPicPr>
            <a:picLocks noChangeAspect="1"/>
          </p:cNvPicPr>
          <p:nvPr/>
        </p:nvPicPr>
        <p:blipFill>
          <a:blip r:embed="rId1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346089" y="4981534"/>
            <a:ext cx="686319" cy="686319"/>
          </a:xfrm>
          <a:prstGeom prst="rect">
            <a:avLst/>
          </a:prstGeom>
        </p:spPr>
      </p:pic>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5400000">
            <a:off x="7659430" y="3541568"/>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Imagen 2" descr="Interfaz de usuario gráfica, Texto, Aplicación&#10;&#10;Descripción generada automáticamente">
            <a:extLst>
              <a:ext uri="{FF2B5EF4-FFF2-40B4-BE49-F238E27FC236}">
                <a16:creationId xmlns:a16="http://schemas.microsoft.com/office/drawing/2014/main" id="{8AD649A3-9CC4-95FE-9002-86E6DBA092A8}"/>
              </a:ext>
            </a:extLst>
          </p:cNvPr>
          <p:cNvPicPr>
            <a:picLocks noChangeAspect="1"/>
          </p:cNvPicPr>
          <p:nvPr/>
        </p:nvPicPr>
        <p:blipFill rotWithShape="1">
          <a:blip r:embed="rId13">
            <a:extLst>
              <a:ext uri="{28A0092B-C50C-407E-A947-70E740481C1C}">
                <a14:useLocalDpi xmlns:a14="http://schemas.microsoft.com/office/drawing/2010/main" val="0"/>
              </a:ext>
            </a:extLst>
          </a:blip>
          <a:srcRect l="24986" t="26520" r="1824" b="12705"/>
          <a:stretch/>
        </p:blipFill>
        <p:spPr>
          <a:xfrm>
            <a:off x="281921" y="1404618"/>
            <a:ext cx="8580160" cy="4452996"/>
          </a:xfrm>
          <a:prstGeom prst="rect">
            <a:avLst/>
          </a:prstGeom>
        </p:spPr>
      </p:pic>
    </p:spTree>
    <p:extLst>
      <p:ext uri="{BB962C8B-B14F-4D97-AF65-F5344CB8AC3E}">
        <p14:creationId xmlns:p14="http://schemas.microsoft.com/office/powerpoint/2010/main" val="914803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solidFill>
            <a:srgbClr val="FFFF00"/>
          </a:solid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E</a:t>
            </a:r>
            <a:r>
              <a:rPr kumimoji="0" lang="en-US" sz="3500" b="1" i="0" u="none" strike="noStrike" kern="1200" cap="none" spc="0" normalizeH="0" baseline="0" noProof="0">
                <a:ln>
                  <a:noFill/>
                </a:ln>
                <a:solidFill>
                  <a:srgbClr val="2842A2"/>
                </a:solidFill>
                <a:effectLst/>
                <a:uLnTx/>
                <a:uFillTx/>
                <a:latin typeface="Arial"/>
                <a:ea typeface="Arial"/>
                <a:cs typeface="Arial"/>
                <a:sym typeface="Arial"/>
              </a:rPr>
              <a:t>xample: Develop</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sp>
        <p:nvSpPr>
          <p:cNvPr id="94" name="Ovale 24">
            <a:extLst>
              <a:ext uri="{FF2B5EF4-FFF2-40B4-BE49-F238E27FC236}">
                <a16:creationId xmlns:a16="http://schemas.microsoft.com/office/drawing/2014/main" id="{F3B0759F-A9C5-1423-0B44-D90B9A8FA419}"/>
              </a:ext>
            </a:extLst>
          </p:cNvPr>
          <p:cNvSpPr/>
          <p:nvPr/>
        </p:nvSpPr>
        <p:spPr>
          <a:xfrm rot="5400000">
            <a:off x="9888526" y="1037794"/>
            <a:ext cx="1452169" cy="1553065"/>
          </a:xfrm>
          <a:prstGeom prst="ellipse">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e 25">
            <a:extLst>
              <a:ext uri="{FF2B5EF4-FFF2-40B4-BE49-F238E27FC236}">
                <a16:creationId xmlns:a16="http://schemas.microsoft.com/office/drawing/2014/main" id="{6EB4D1FE-7B10-6729-C81D-6FCA9125C13F}"/>
              </a:ext>
            </a:extLst>
          </p:cNvPr>
          <p:cNvSpPr/>
          <p:nvPr/>
        </p:nvSpPr>
        <p:spPr>
          <a:xfrm rot="16200000" flipV="1">
            <a:off x="9888526" y="4646285"/>
            <a:ext cx="1452169" cy="15530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Google Shape;3587;p89">
            <a:extLst>
              <a:ext uri="{FF2B5EF4-FFF2-40B4-BE49-F238E27FC236}">
                <a16:creationId xmlns:a16="http://schemas.microsoft.com/office/drawing/2014/main" id="{63D85A96-4119-B50D-6159-984F23E032EB}"/>
              </a:ext>
            </a:extLst>
          </p:cNvPr>
          <p:cNvSpPr/>
          <p:nvPr/>
        </p:nvSpPr>
        <p:spPr>
          <a:xfrm rot="5400000">
            <a:off x="9917128" y="2600560"/>
            <a:ext cx="1370272" cy="643130"/>
          </a:xfrm>
          <a:prstGeom prst="homePlate">
            <a:avLst>
              <a:gd name="adj" fmla="val 47546"/>
            </a:avLst>
          </a:prstGeom>
          <a:solidFill>
            <a:srgbClr val="2842A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7" name="Google Shape;3587;p89">
            <a:extLst>
              <a:ext uri="{FF2B5EF4-FFF2-40B4-BE49-F238E27FC236}">
                <a16:creationId xmlns:a16="http://schemas.microsoft.com/office/drawing/2014/main" id="{D5EBA4B9-8298-5272-78BA-EDE7C9921E43}"/>
              </a:ext>
            </a:extLst>
          </p:cNvPr>
          <p:cNvSpPr/>
          <p:nvPr/>
        </p:nvSpPr>
        <p:spPr>
          <a:xfrm rot="16200000" flipV="1">
            <a:off x="9992390" y="3890277"/>
            <a:ext cx="1219748" cy="643130"/>
          </a:xfrm>
          <a:prstGeom prst="homePlate">
            <a:avLst>
              <a:gd name="adj" fmla="val 47546"/>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98" name="Group 97">
            <a:extLst>
              <a:ext uri="{FF2B5EF4-FFF2-40B4-BE49-F238E27FC236}">
                <a16:creationId xmlns:a16="http://schemas.microsoft.com/office/drawing/2014/main" id="{E26487F4-2987-43C7-13CB-3356506BF2C3}"/>
              </a:ext>
            </a:extLst>
          </p:cNvPr>
          <p:cNvGrpSpPr/>
          <p:nvPr/>
        </p:nvGrpSpPr>
        <p:grpSpPr>
          <a:xfrm>
            <a:off x="9953024" y="1272010"/>
            <a:ext cx="1298479" cy="1049393"/>
            <a:chOff x="867110" y="6005635"/>
            <a:chExt cx="1326576" cy="1144674"/>
          </a:xfrm>
        </p:grpSpPr>
        <p:pic>
          <p:nvPicPr>
            <p:cNvPr id="99" name="Graphic 98">
              <a:extLst>
                <a:ext uri="{FF2B5EF4-FFF2-40B4-BE49-F238E27FC236}">
                  <a16:creationId xmlns:a16="http://schemas.microsoft.com/office/drawing/2014/main" id="{88F13B65-89EB-1000-5FC9-3DBB197693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4947" y="6005635"/>
              <a:ext cx="1148739" cy="997019"/>
            </a:xfrm>
            <a:prstGeom prst="rect">
              <a:avLst/>
            </a:prstGeom>
          </p:spPr>
        </p:pic>
        <p:pic>
          <p:nvPicPr>
            <p:cNvPr id="100" name="Graphic 99">
              <a:extLst>
                <a:ext uri="{FF2B5EF4-FFF2-40B4-BE49-F238E27FC236}">
                  <a16:creationId xmlns:a16="http://schemas.microsoft.com/office/drawing/2014/main" id="{A60DBFCD-3A4B-7508-805B-0F4D4A1BB2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7110" y="6066593"/>
              <a:ext cx="1257111" cy="1083716"/>
            </a:xfrm>
            <a:prstGeom prst="rect">
              <a:avLst/>
            </a:prstGeom>
          </p:spPr>
        </p:pic>
      </p:grpSp>
      <p:pic>
        <p:nvPicPr>
          <p:cNvPr id="87" name="Graphic 86" descr="Group brainstorm with solid fill">
            <a:extLst>
              <a:ext uri="{FF2B5EF4-FFF2-40B4-BE49-F238E27FC236}">
                <a16:creationId xmlns:a16="http://schemas.microsoft.com/office/drawing/2014/main" id="{2CCBD38A-7279-3958-5FBD-35B08D87546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3066" y="1310476"/>
            <a:ext cx="817156" cy="817156"/>
          </a:xfrm>
          <a:prstGeom prst="rect">
            <a:avLst/>
          </a:prstGeom>
        </p:spPr>
      </p:pic>
      <p:grpSp>
        <p:nvGrpSpPr>
          <p:cNvPr id="101" name="Group 100">
            <a:extLst>
              <a:ext uri="{FF2B5EF4-FFF2-40B4-BE49-F238E27FC236}">
                <a16:creationId xmlns:a16="http://schemas.microsoft.com/office/drawing/2014/main" id="{EC214275-65B8-7865-BDBE-1704259141C1}"/>
              </a:ext>
            </a:extLst>
          </p:cNvPr>
          <p:cNvGrpSpPr/>
          <p:nvPr/>
        </p:nvGrpSpPr>
        <p:grpSpPr>
          <a:xfrm>
            <a:off x="9965370" y="4839134"/>
            <a:ext cx="1298479" cy="1049393"/>
            <a:chOff x="867110" y="6005635"/>
            <a:chExt cx="1326576" cy="1144674"/>
          </a:xfrm>
        </p:grpSpPr>
        <p:pic>
          <p:nvPicPr>
            <p:cNvPr id="102" name="Graphic 101">
              <a:extLst>
                <a:ext uri="{FF2B5EF4-FFF2-40B4-BE49-F238E27FC236}">
                  <a16:creationId xmlns:a16="http://schemas.microsoft.com/office/drawing/2014/main" id="{56F50208-AF9D-6B70-D80E-E03C9452E36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44947" y="6005635"/>
              <a:ext cx="1148739" cy="997019"/>
            </a:xfrm>
            <a:prstGeom prst="rect">
              <a:avLst/>
            </a:prstGeom>
          </p:spPr>
        </p:pic>
        <p:pic>
          <p:nvPicPr>
            <p:cNvPr id="103" name="Graphic 102">
              <a:extLst>
                <a:ext uri="{FF2B5EF4-FFF2-40B4-BE49-F238E27FC236}">
                  <a16:creationId xmlns:a16="http://schemas.microsoft.com/office/drawing/2014/main" id="{E1ECF978-8375-5101-A8EC-6AD63283493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67110" y="6066593"/>
              <a:ext cx="1257111" cy="1083716"/>
            </a:xfrm>
            <a:prstGeom prst="rect">
              <a:avLst/>
            </a:prstGeom>
          </p:spPr>
        </p:pic>
      </p:grpSp>
      <p:pic>
        <p:nvPicPr>
          <p:cNvPr id="89" name="Picture 88" descr="Icon&#10;&#10;Description automatically generated">
            <a:extLst>
              <a:ext uri="{FF2B5EF4-FFF2-40B4-BE49-F238E27FC236}">
                <a16:creationId xmlns:a16="http://schemas.microsoft.com/office/drawing/2014/main" id="{00A0CAEA-B843-1F6D-2B40-6BCE7A38A375}"/>
              </a:ext>
            </a:extLst>
          </p:cNvPr>
          <p:cNvPicPr>
            <a:picLocks noChangeAspect="1"/>
          </p:cNvPicPr>
          <p:nvPr/>
        </p:nvPicPr>
        <p:blipFill>
          <a:blip r:embed="rId1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346089" y="4981534"/>
            <a:ext cx="686319" cy="686319"/>
          </a:xfrm>
          <a:prstGeom prst="rect">
            <a:avLst/>
          </a:prstGeom>
        </p:spPr>
      </p:pic>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5400000">
            <a:off x="7659430" y="3541568"/>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Imagen 4" descr="Interfaz de usuario gráfica, Texto, Chat o mensaje de texto&#10;&#10;Descripción generada automáticamente">
            <a:extLst>
              <a:ext uri="{FF2B5EF4-FFF2-40B4-BE49-F238E27FC236}">
                <a16:creationId xmlns:a16="http://schemas.microsoft.com/office/drawing/2014/main" id="{EE4A860E-0447-FDF9-7704-43C3C9D270A4}"/>
              </a:ext>
            </a:extLst>
          </p:cNvPr>
          <p:cNvPicPr>
            <a:picLocks noChangeAspect="1"/>
          </p:cNvPicPr>
          <p:nvPr/>
        </p:nvPicPr>
        <p:blipFill rotWithShape="1">
          <a:blip r:embed="rId13">
            <a:extLst>
              <a:ext uri="{28A0092B-C50C-407E-A947-70E740481C1C}">
                <a14:useLocalDpi xmlns:a14="http://schemas.microsoft.com/office/drawing/2010/main" val="0"/>
              </a:ext>
            </a:extLst>
          </a:blip>
          <a:srcRect l="27248" t="20590" r="3268" b="18635"/>
          <a:stretch/>
        </p:blipFill>
        <p:spPr>
          <a:xfrm>
            <a:off x="219907" y="1124745"/>
            <a:ext cx="8561924" cy="4680520"/>
          </a:xfrm>
          <a:prstGeom prst="rect">
            <a:avLst/>
          </a:prstGeom>
        </p:spPr>
      </p:pic>
    </p:spTree>
    <p:extLst>
      <p:ext uri="{BB962C8B-B14F-4D97-AF65-F5344CB8AC3E}">
        <p14:creationId xmlns:p14="http://schemas.microsoft.com/office/powerpoint/2010/main" val="13729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3500" b="1" i="0" u="none" strike="noStrike" kern="1200" cap="none" spc="0" normalizeH="0" baseline="0" noProof="0">
                <a:ln>
                  <a:noFill/>
                </a:ln>
                <a:solidFill>
                  <a:srgbClr val="2842A2"/>
                </a:solidFill>
                <a:effectLst/>
                <a:uLnTx/>
                <a:uFillTx/>
                <a:latin typeface="Arial"/>
                <a:ea typeface="Arial"/>
                <a:cs typeface="Arial"/>
                <a:sym typeface="Arial"/>
              </a:rPr>
              <a:t>"Data champio</a:t>
            </a:r>
            <a:r>
              <a:rPr lang="en-US" sz="3500" b="1">
                <a:solidFill>
                  <a:srgbClr val="2842A2"/>
                </a:solidFill>
                <a:latin typeface="Arial"/>
                <a:ea typeface="Arial"/>
                <a:cs typeface="Arial"/>
                <a:sym typeface="Arial"/>
              </a:rPr>
              <a:t>ns": </a:t>
            </a:r>
            <a:r>
              <a:rPr lang="en-US" sz="2400" b="1">
                <a:solidFill>
                  <a:srgbClr val="2842A2"/>
                </a:solidFill>
                <a:latin typeface="Arial"/>
                <a:ea typeface="Arial"/>
                <a:cs typeface="Arial"/>
                <a:sym typeface="Arial"/>
              </a:rPr>
              <a:t>Destination Marketing/Destination Management</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21805" y="1349173"/>
            <a:ext cx="9559686" cy="5355312"/>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“Data champions” </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are individuals who are passionate about using data effectively and who promote data best-practice. They are essential in their company’s journey to becoming data-driven. Empowering data champions is not just for companies with mature data cultures. </a:t>
            </a:r>
          </a:p>
          <a:p>
            <a:pPr marR="0" lvl="0" algn="just" defTabSz="914400" rtl="0" eaLnBrk="1" fontAlgn="auto" latinLnBrk="0" hangingPunct="1">
              <a:lnSpc>
                <a:spcPct val="100000"/>
              </a:lnSpc>
              <a:spcBef>
                <a:spcPts val="0"/>
              </a:spcBef>
              <a:spcAft>
                <a:spcPts val="0"/>
              </a:spcAft>
              <a:buClrTx/>
              <a:buSzTx/>
              <a:tabLst/>
              <a:defRPr/>
            </a:pPr>
            <a:endParaRPr lang="en-US" noProof="0">
              <a:solidFill>
                <a:prstClr val="black"/>
              </a:solidFill>
              <a:latin typeface="Gadugi" panose="020B0502040204020203" pitchFamily="34" charset="0"/>
              <a:ea typeface="Gadugi" panose="020B0502040204020203"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THREE questions </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to consider: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How to identify data champions? </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Recognising people who are data enthusiasts and keen to evangelise its value is extremely helpful as companies go through change to become more data-driven.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What’s the role of a data champion? </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While the employee should take the lead on defining the role, they should do so in partnership with the DMO to understand the big picture of how their role supports the destination’s data strategy.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How can the destination empower them? </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Recognition and training. </a:t>
            </a: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RECOGNITION: </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by giving the data champions a voice internally and externally. Externally, offering networking and speaking opportunities at external industry events, where they can learn, share and be inspired. Internally, bringing together data champions to offer input about data-driven initiatives. It requires a shift in mindset and daily habits. </a:t>
            </a: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TRAINING: </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Giving them access to e-learning tools, certification programmes or vendor events will raise the bar on their skills, while continuing to inspire and motivate them in their work.</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7205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Chief-Information-Office (CIO): </a:t>
            </a:r>
            <a:r>
              <a:rPr lang="en-US" sz="2400" b="1">
                <a:solidFill>
                  <a:srgbClr val="2842A2"/>
                </a:solidFill>
                <a:latin typeface="Arial"/>
                <a:ea typeface="Arial"/>
                <a:cs typeface="Arial"/>
                <a:sym typeface="Arial"/>
              </a:rPr>
              <a:t>Destination Stewardship</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972457" y="1349173"/>
            <a:ext cx="10288410" cy="2308324"/>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CIOs</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hold some of the most challenging roles in destinations, with responsibilities for creating value that extend far beyond traditional information technology support and delivery. The CIO’s role has shifted from being a steward of technology to </a:t>
            </a:r>
            <a:r>
              <a:rPr kumimoji="0" lang="en-US" sz="1800" b="1"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a partner in shaping the future of the business</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CIOs can support the process of improving data quality, accessibility, and traceability. They play an important role in </a:t>
            </a: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enabling that [by] positioning the destination to provide data and insight to the stakeholders</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As technology leaders, CIOs with vision, communication skills, and relationships are well positioned to command more influence and help their destinations thrive.</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CuadroTexto 5">
            <a:extLst>
              <a:ext uri="{FF2B5EF4-FFF2-40B4-BE49-F238E27FC236}">
                <a16:creationId xmlns:a16="http://schemas.microsoft.com/office/drawing/2014/main" id="{47E49FE7-E5B0-BB8C-8D35-4038289F25DA}"/>
              </a:ext>
            </a:extLst>
          </p:cNvPr>
          <p:cNvSpPr txBox="1"/>
          <p:nvPr/>
        </p:nvSpPr>
        <p:spPr>
          <a:xfrm>
            <a:off x="972457" y="4589027"/>
            <a:ext cx="4523033" cy="147732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The CIO should develop </a:t>
            </a: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three key pillars</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Value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Credibility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Influence</a:t>
            </a:r>
          </a:p>
          <a:p>
            <a:endParaRPr lang="en-GB"/>
          </a:p>
        </p:txBody>
      </p:sp>
      <p:graphicFrame>
        <p:nvGraphicFramePr>
          <p:cNvPr id="7" name="Diagrama 6">
            <a:extLst>
              <a:ext uri="{FF2B5EF4-FFF2-40B4-BE49-F238E27FC236}">
                <a16:creationId xmlns:a16="http://schemas.microsoft.com/office/drawing/2014/main" id="{957B75E3-E7B1-3917-4AC1-0F5E8E1FFAF6}"/>
              </a:ext>
            </a:extLst>
          </p:cNvPr>
          <p:cNvGraphicFramePr/>
          <p:nvPr/>
        </p:nvGraphicFramePr>
        <p:xfrm>
          <a:off x="6721034" y="3674417"/>
          <a:ext cx="5256584" cy="332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490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Chief-Information-Office (CIO): </a:t>
            </a:r>
            <a:r>
              <a:rPr lang="en-US" sz="2400" b="1">
                <a:solidFill>
                  <a:srgbClr val="2842A2"/>
                </a:solidFill>
                <a:latin typeface="Arial"/>
                <a:ea typeface="Arial"/>
                <a:cs typeface="Arial"/>
                <a:sym typeface="Arial"/>
              </a:rPr>
              <a:t>Destination Stewardship</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972457" y="1349173"/>
            <a:ext cx="10288410" cy="646331"/>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Future CIOs and technology leaders must have </a:t>
            </a:r>
            <a:r>
              <a:rPr kumimoji="0" lang="en-US" sz="1800" b="1"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technical backgrounds and skill sets</a:t>
            </a:r>
            <a:r>
              <a:rPr kumimoji="0" lang="en-US" sz="1800" b="0" i="0" u="none" strike="noStrike" kern="1200" cap="none" spc="0" normalizeH="0" baseline="0" noProof="0">
                <a:ln>
                  <a:noFill/>
                </a:ln>
                <a:solidFill>
                  <a:srgbClr val="FFC000"/>
                </a:solidFill>
                <a:effectLst/>
                <a:uLnTx/>
                <a:uFillTx/>
                <a:latin typeface="Gadugi" panose="020B0502040204020203" pitchFamily="34" charset="0"/>
                <a:ea typeface="Gadugi" panose="020B0502040204020203" pitchFamily="34"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Figure 2. Conditioning high-potential talent for success">
            <a:extLst>
              <a:ext uri="{FF2B5EF4-FFF2-40B4-BE49-F238E27FC236}">
                <a16:creationId xmlns:a16="http://schemas.microsoft.com/office/drawing/2014/main" id="{1DA6F64C-B08B-7C63-48BA-EF7679ED51F0}"/>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4902" b="5218"/>
          <a:stretch/>
        </p:blipFill>
        <p:spPr bwMode="auto">
          <a:xfrm>
            <a:off x="1882679" y="2397511"/>
            <a:ext cx="7956376" cy="396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01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Chief-Information-Office (CIO): </a:t>
            </a:r>
            <a:r>
              <a:rPr lang="en-US" sz="2400" b="1">
                <a:solidFill>
                  <a:srgbClr val="2842A2"/>
                </a:solidFill>
                <a:latin typeface="Arial"/>
                <a:ea typeface="Arial"/>
                <a:cs typeface="Arial"/>
                <a:sym typeface="Arial"/>
              </a:rPr>
              <a:t>Destination Stewardship</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2" descr="Figure 4. Recommendations for CIOs">
            <a:extLst>
              <a:ext uri="{FF2B5EF4-FFF2-40B4-BE49-F238E27FC236}">
                <a16:creationId xmlns:a16="http://schemas.microsoft.com/office/drawing/2014/main" id="{CE25C614-535E-8C7A-CB79-12C1CAF41B09}"/>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9764" b="1601"/>
          <a:stretch/>
        </p:blipFill>
        <p:spPr bwMode="auto">
          <a:xfrm>
            <a:off x="3360735" y="1547679"/>
            <a:ext cx="5000264" cy="52511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B6949319-E481-996C-874A-475DC4E8097A}"/>
              </a:ext>
            </a:extLst>
          </p:cNvPr>
          <p:cNvSpPr txBox="1"/>
          <p:nvPr/>
        </p:nvSpPr>
        <p:spPr>
          <a:xfrm>
            <a:off x="488707" y="1036261"/>
            <a:ext cx="10288410" cy="369332"/>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b="1">
                <a:solidFill>
                  <a:srgbClr val="FFC000"/>
                </a:solidFill>
                <a:latin typeface="Gadugi" panose="020B0502040204020203" pitchFamily="34" charset="0"/>
                <a:ea typeface="Gadugi" panose="020B0502040204020203" pitchFamily="34" charset="0"/>
              </a:rPr>
              <a:t>Recommendations</a:t>
            </a:r>
            <a:r>
              <a:rPr lang="en-US">
                <a:solidFill>
                  <a:prstClr val="black"/>
                </a:solidFill>
                <a:latin typeface="Gadugi" panose="020B0502040204020203" pitchFamily="34" charset="0"/>
                <a:ea typeface="Gadugi" panose="020B0502040204020203" pitchFamily="34" charset="0"/>
              </a:rPr>
              <a:t> for CIOs</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t>
            </a:r>
          </a:p>
        </p:txBody>
      </p:sp>
    </p:spTree>
    <p:extLst>
      <p:ext uri="{BB962C8B-B14F-4D97-AF65-F5344CB8AC3E}">
        <p14:creationId xmlns:p14="http://schemas.microsoft.com/office/powerpoint/2010/main" val="1508749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366282B-95EA-C650-121F-661E8D259465}"/>
              </a:ext>
            </a:extLst>
          </p:cNvPr>
          <p:cNvSpPr txBox="1"/>
          <p:nvPr/>
        </p:nvSpPr>
        <p:spPr>
          <a:xfrm>
            <a:off x="4963237" y="2721114"/>
            <a:ext cx="1229824" cy="707886"/>
          </a:xfrm>
          <a:prstGeom prst="rect">
            <a:avLst/>
          </a:prstGeom>
          <a:noFill/>
        </p:spPr>
        <p:txBody>
          <a:bodyPr wrap="none" rtlCol="0">
            <a:spAutoFit/>
          </a:bodyPr>
          <a:lstStyle/>
          <a:p>
            <a:r>
              <a:rPr lang="en-GB" sz="4000" b="1">
                <a:solidFill>
                  <a:schemeClr val="bg1"/>
                </a:solidFill>
              </a:rPr>
              <a:t>JOBS</a:t>
            </a:r>
          </a:p>
        </p:txBody>
      </p:sp>
    </p:spTree>
    <p:extLst>
      <p:ext uri="{BB962C8B-B14F-4D97-AF65-F5344CB8AC3E}">
        <p14:creationId xmlns:p14="http://schemas.microsoft.com/office/powerpoint/2010/main" val="948831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200" b="1">
                <a:solidFill>
                  <a:srgbClr val="2842A2"/>
                </a:solidFill>
                <a:latin typeface="Arial"/>
                <a:ea typeface="Arial"/>
                <a:cs typeface="Arial"/>
                <a:sym typeface="Arial"/>
              </a:rPr>
              <a:t>Jobs</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sz="32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CuadroTexto 4">
            <a:extLst>
              <a:ext uri="{FF2B5EF4-FFF2-40B4-BE49-F238E27FC236}">
                <a16:creationId xmlns:a16="http://schemas.microsoft.com/office/drawing/2014/main" id="{5BFF6CEB-1719-E373-13F3-BB3CF9D6A458}"/>
              </a:ext>
            </a:extLst>
          </p:cNvPr>
          <p:cNvSpPr txBox="1"/>
          <p:nvPr/>
        </p:nvSpPr>
        <p:spPr>
          <a:xfrm>
            <a:off x="1643605" y="1526381"/>
            <a:ext cx="8024489" cy="5293757"/>
          </a:xfrm>
          <a:prstGeom prst="rect">
            <a:avLst/>
          </a:prstGeom>
          <a:noFill/>
        </p:spPr>
        <p:txBody>
          <a:bodyPr wrap="square" rtlCol="0">
            <a:spAutoFit/>
          </a:bodyPr>
          <a:lstStyle/>
          <a:p>
            <a:pPr algn="ctr"/>
            <a:r>
              <a:rPr lang="en-US" sz="3200">
                <a:solidFill>
                  <a:srgbClr val="2842A2"/>
                </a:solidFill>
                <a:latin typeface="Gadugi" panose="020B0502040204020203" pitchFamily="34" charset="0"/>
                <a:ea typeface="Gadugi" panose="020B0502040204020203" pitchFamily="34" charset="0"/>
              </a:rPr>
              <a:t>As a human capital intense sector, tourism is highly affected by the current </a:t>
            </a:r>
            <a:r>
              <a:rPr lang="en-US" sz="3200" b="1">
                <a:solidFill>
                  <a:srgbClr val="FFC000"/>
                </a:solidFill>
                <a:latin typeface="Gadugi" panose="020B0502040204020203" pitchFamily="34" charset="0"/>
                <a:ea typeface="Gadugi" panose="020B0502040204020203" pitchFamily="34" charset="0"/>
              </a:rPr>
              <a:t>social and technological transformation</a:t>
            </a:r>
            <a:r>
              <a:rPr lang="en-US" sz="3200" b="1">
                <a:solidFill>
                  <a:srgbClr val="2842A2"/>
                </a:solidFill>
                <a:latin typeface="Gadugi" panose="020B0502040204020203" pitchFamily="34" charset="0"/>
                <a:ea typeface="Gadugi" panose="020B0502040204020203" pitchFamily="34" charset="0"/>
              </a:rPr>
              <a:t> </a:t>
            </a:r>
            <a:r>
              <a:rPr lang="en-US" sz="3200">
                <a:solidFill>
                  <a:srgbClr val="2842A2"/>
                </a:solidFill>
                <a:latin typeface="Gadugi" panose="020B0502040204020203" pitchFamily="34" charset="0"/>
                <a:ea typeface="Gadugi" panose="020B0502040204020203" pitchFamily="34" charset="0"/>
              </a:rPr>
              <a:t>which are shaping new business models, consumer’s patterns, changing value chain structures and demand/supply dynamics.</a:t>
            </a:r>
          </a:p>
          <a:p>
            <a:pPr algn="ctr"/>
            <a:endParaRPr lang="en-US" sz="3200">
              <a:solidFill>
                <a:srgbClr val="0070C0"/>
              </a:solidFill>
              <a:latin typeface="Gadugi" panose="020B0502040204020203" pitchFamily="34" charset="0"/>
              <a:ea typeface="Gadugi" panose="020B0502040204020203" pitchFamily="34" charset="0"/>
            </a:endParaRPr>
          </a:p>
          <a:p>
            <a:pPr algn="ctr"/>
            <a:r>
              <a:rPr lang="en-US" sz="3200">
                <a:solidFill>
                  <a:srgbClr val="2842A2"/>
                </a:solidFill>
                <a:latin typeface="Gadugi" panose="020B0502040204020203" pitchFamily="34" charset="0"/>
                <a:ea typeface="Gadugi" panose="020B0502040204020203" pitchFamily="34" charset="0"/>
              </a:rPr>
              <a:t>As a result, </a:t>
            </a:r>
            <a:r>
              <a:rPr lang="en-US" sz="3200" b="1">
                <a:solidFill>
                  <a:srgbClr val="FFC000"/>
                </a:solidFill>
                <a:latin typeface="Gadugi" panose="020B0502040204020203" pitchFamily="34" charset="0"/>
                <a:ea typeface="Gadugi" panose="020B0502040204020203" pitchFamily="34" charset="0"/>
              </a:rPr>
              <a:t>what are the main challenges and characteristics of the future of work in tourism?</a:t>
            </a:r>
            <a:endParaRPr lang="es-ES" sz="3200" b="1">
              <a:solidFill>
                <a:srgbClr val="FFC000"/>
              </a:solidFill>
              <a:latin typeface="Gadugi" panose="020B0502040204020203" pitchFamily="34" charset="0"/>
              <a:ea typeface="Gadugi" panose="020B0502040204020203" pitchFamily="34" charset="0"/>
            </a:endParaRPr>
          </a:p>
          <a:p>
            <a:endParaRPr lang="es-ES">
              <a:solidFill>
                <a:srgbClr val="0070C0"/>
              </a:solidFill>
            </a:endParaRPr>
          </a:p>
        </p:txBody>
      </p:sp>
    </p:spTree>
    <p:extLst>
      <p:ext uri="{BB962C8B-B14F-4D97-AF65-F5344CB8AC3E}">
        <p14:creationId xmlns:p14="http://schemas.microsoft.com/office/powerpoint/2010/main" val="4014135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Jobs</a:t>
            </a:r>
            <a:r>
              <a:rPr lang="en-US" sz="2400" b="1">
                <a:solidFill>
                  <a:srgbClr val="2842A2"/>
                </a:solidFill>
                <a:latin typeface="Arial"/>
                <a:ea typeface="Arial"/>
                <a:cs typeface="Arial"/>
                <a:sym typeface="Arial"/>
              </a:rPr>
              <a:t> </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488707" y="1045005"/>
            <a:ext cx="10420443" cy="5632311"/>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The emerging technologies most likely to impact jobs and skills in the tourism industry include </a:t>
            </a: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digital platforms, virtual reality (VR), augmented reality (AR), artificial intelligence (AI), big data, automation and service robots, and other emergent advanced technologies</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Work </a:t>
            </a:r>
            <a:r>
              <a:rPr kumimoji="0" lang="en-US" sz="1800" b="1" i="0" u="none" strike="noStrike" kern="1200" cap="none" spc="0" normalizeH="0" baseline="0" noProof="0" dirty="0" err="1">
                <a:ln>
                  <a:noFill/>
                </a:ln>
                <a:solidFill>
                  <a:srgbClr val="2842A2"/>
                </a:solidFill>
                <a:effectLst/>
                <a:uLnTx/>
                <a:uFillTx/>
                <a:latin typeface="Gadugi" panose="020B0502040204020203" pitchFamily="34" charset="0"/>
                <a:ea typeface="Gadugi" panose="020B0502040204020203" pitchFamily="34" charset="0"/>
                <a:cs typeface="+mn-cs"/>
              </a:rPr>
              <a:t>organisation</a:t>
            </a: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 impacts from </a:t>
            </a:r>
            <a:r>
              <a:rPr kumimoji="0" lang="en-US" sz="1800" b="1" i="0" u="none" strike="noStrike" kern="1200" cap="none" spc="0" normalizeH="0" baseline="0" noProof="0" dirty="0" err="1">
                <a:ln>
                  <a:noFill/>
                </a:ln>
                <a:solidFill>
                  <a:srgbClr val="2842A2"/>
                </a:solidFill>
                <a:effectLst/>
                <a:uLnTx/>
                <a:uFillTx/>
                <a:latin typeface="Gadugi" panose="020B0502040204020203" pitchFamily="34" charset="0"/>
                <a:ea typeface="Gadugi" panose="020B0502040204020203" pitchFamily="34" charset="0"/>
                <a:cs typeface="+mn-cs"/>
              </a:rPr>
              <a:t>digitalisation</a:t>
            </a: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 have so far been accommodated</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largely within existing occupational and job structures.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Gadugi" panose="020B0502040204020203" pitchFamily="34" charset="0"/>
              <a:ea typeface="Gadugi" panose="020B0502040204020203"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Machine-based learning, task automation and robotics have considerable potential for </a:t>
            </a: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job displacement in tourism</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This is already evident for low-skilled service workers in some countries but the scale of early job displacement across the sector is likely to be constrained by certain cultural factors, including customer resistance in some regions.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Gadugi" panose="020B0502040204020203" pitchFamily="34" charset="0"/>
              <a:ea typeface="Gadugi" panose="020B0502040204020203"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AI and Big Data can boost </a:t>
            </a:r>
            <a:r>
              <a:rPr kumimoji="0" lang="en-US" sz="1800" b="1" i="0" u="none" strike="noStrike" kern="1200" cap="none" spc="0" normalizeH="0" baseline="0" noProof="0" dirty="0" err="1">
                <a:ln>
                  <a:noFill/>
                </a:ln>
                <a:solidFill>
                  <a:srgbClr val="2842A2"/>
                </a:solidFill>
                <a:effectLst/>
                <a:uLnTx/>
                <a:uFillTx/>
                <a:latin typeface="Gadugi" panose="020B0502040204020203" pitchFamily="34" charset="0"/>
                <a:ea typeface="Gadugi" panose="020B0502040204020203" pitchFamily="34" charset="0"/>
                <a:cs typeface="+mn-cs"/>
              </a:rPr>
              <a:t>personalised</a:t>
            </a: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 travel </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but raise </a:t>
            </a:r>
            <a:r>
              <a:rPr kumimoji="0" lang="en-US" sz="1800" b="1" i="0" u="none" strike="noStrike" kern="1200" cap="none" spc="0" normalizeH="0" baseline="0" noProof="0" dirty="0">
                <a:ln>
                  <a:noFill/>
                </a:ln>
                <a:solidFill>
                  <a:srgbClr val="FFC000"/>
                </a:solidFill>
                <a:effectLst/>
                <a:uLnTx/>
                <a:uFillTx/>
                <a:latin typeface="Gadugi" panose="020B0502040204020203" pitchFamily="34" charset="0"/>
                <a:ea typeface="Gadugi" panose="020B0502040204020203" pitchFamily="34" charset="0"/>
                <a:cs typeface="+mn-cs"/>
              </a:rPr>
              <a:t>challenges</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(and customer concerns) about </a:t>
            </a:r>
            <a:r>
              <a:rPr kumimoji="0" lang="en-US" sz="1800" b="1" i="0" u="none" strike="noStrike" kern="1200" cap="none" spc="0" normalizeH="0" baseline="0" noProof="0" dirty="0">
                <a:ln>
                  <a:noFill/>
                </a:ln>
                <a:solidFill>
                  <a:srgbClr val="FFC000"/>
                </a:solidFill>
                <a:effectLst/>
                <a:uLnTx/>
                <a:uFillTx/>
                <a:latin typeface="Gadugi" panose="020B0502040204020203" pitchFamily="34" charset="0"/>
                <a:ea typeface="Gadugi" panose="020B0502040204020203" pitchFamily="34" charset="0"/>
                <a:cs typeface="+mn-cs"/>
              </a:rPr>
              <a:t>personal data protection</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which, in turn, calls for greater workforce awareness of personal information sharing, skills to support cyber-security and better privacy protection.</a:t>
            </a:r>
          </a:p>
          <a:p>
            <a:pPr marR="0" lvl="0" algn="just"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Gadugi" panose="020B0502040204020203" pitchFamily="34" charset="0"/>
              <a:ea typeface="Gadugi" panose="020B0502040204020203"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Emergence of new types of jobs in tourism</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a:t>
            </a:r>
            <a:r>
              <a:rPr kumimoji="0" lang="en-US" sz="1800" b="1" i="0" u="none" strike="noStrike" kern="1200" cap="none" spc="0" normalizeH="0" baseline="0" noProof="0" dirty="0">
                <a:ln>
                  <a:noFill/>
                </a:ln>
                <a:solidFill>
                  <a:srgbClr val="FFC000"/>
                </a:solidFill>
                <a:effectLst/>
                <a:uLnTx/>
                <a:uFillTx/>
                <a:latin typeface="Gadugi" panose="020B0502040204020203" pitchFamily="34" charset="0"/>
                <a:ea typeface="Gadugi" panose="020B0502040204020203" pitchFamily="34" charset="0"/>
                <a:cs typeface="+mn-cs"/>
              </a:rPr>
              <a:t>Computer systems analysts </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is featured as occupations most in demand. Other recurrent occupational needs for </a:t>
            </a:r>
            <a:r>
              <a:rPr kumimoji="0" lang="en-US" sz="1800" b="0" i="0" u="none" strike="noStrike" kern="1200" cap="none" spc="0" normalizeH="0" baseline="0" noProof="0" dirty="0" err="1">
                <a:ln>
                  <a:noFill/>
                </a:ln>
                <a:solidFill>
                  <a:prstClr val="black"/>
                </a:solidFill>
                <a:effectLst/>
                <a:uLnTx/>
                <a:uFillTx/>
                <a:latin typeface="Gadugi" panose="020B0502040204020203" pitchFamily="34" charset="0"/>
                <a:ea typeface="Gadugi" panose="020B0502040204020203" pitchFamily="34" charset="0"/>
                <a:cs typeface="+mn-cs"/>
              </a:rPr>
              <a:t>digitalisation</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in the sector are </a:t>
            </a:r>
            <a:r>
              <a:rPr kumimoji="0" lang="en-US" sz="1800" b="1" i="0" u="none" strike="noStrike" kern="1200" cap="none" spc="0" normalizeH="0" baseline="0" noProof="0" dirty="0">
                <a:ln>
                  <a:noFill/>
                </a:ln>
                <a:solidFill>
                  <a:srgbClr val="FFC000"/>
                </a:solidFill>
                <a:effectLst/>
                <a:uLnTx/>
                <a:uFillTx/>
                <a:latin typeface="Gadugi" panose="020B0502040204020203" pitchFamily="34" charset="0"/>
                <a:ea typeface="Gadugi" panose="020B0502040204020203" pitchFamily="34" charset="0"/>
                <a:cs typeface="+mn-cs"/>
              </a:rPr>
              <a:t>database administrators and programmers</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There is an emerging demand for </a:t>
            </a:r>
            <a:r>
              <a:rPr kumimoji="0" lang="en-US" sz="1800" b="1" i="0" u="none" strike="noStrike" kern="1200" cap="none" spc="0" normalizeH="0" baseline="0" noProof="0" dirty="0">
                <a:ln>
                  <a:noFill/>
                </a:ln>
                <a:solidFill>
                  <a:srgbClr val="FFC000"/>
                </a:solidFill>
                <a:effectLst/>
                <a:uLnTx/>
                <a:uFillTx/>
                <a:latin typeface="Gadugi" panose="020B0502040204020203" pitchFamily="34" charset="0"/>
                <a:ea typeface="Gadugi" panose="020B0502040204020203" pitchFamily="34" charset="0"/>
                <a:cs typeface="+mn-cs"/>
              </a:rPr>
              <a:t>robot ‘trainers’ </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as specialists in programming, managing fixed and mobile robots and for </a:t>
            </a:r>
            <a:r>
              <a:rPr kumimoji="0" lang="en-US" sz="1800" b="1" i="0" u="none" strike="noStrike" kern="1200" cap="none" spc="0" normalizeH="0" baseline="0" noProof="0" dirty="0">
                <a:ln>
                  <a:noFill/>
                </a:ln>
                <a:solidFill>
                  <a:srgbClr val="FFC000"/>
                </a:solidFill>
                <a:effectLst/>
                <a:uLnTx/>
                <a:uFillTx/>
                <a:latin typeface="Gadugi" panose="020B0502040204020203" pitchFamily="34" charset="0"/>
                <a:ea typeface="Gadugi" panose="020B0502040204020203" pitchFamily="34" charset="0"/>
                <a:cs typeface="+mn-cs"/>
              </a:rPr>
              <a:t>VR and AR ‘area’ designers</a:t>
            </a:r>
            <a:r>
              <a:rPr kumimoji="0" lang="en-US" sz="18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rPr>
              <a:t>. </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6540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32F780-BABE-EDDF-0699-6C3B5069D748}"/>
              </a:ext>
            </a:extLst>
          </p:cNvPr>
          <p:cNvCxnSpPr>
            <a:cxnSpLocks/>
          </p:cNvCxnSpPr>
          <p:nvPr/>
        </p:nvCxnSpPr>
        <p:spPr>
          <a:xfrm>
            <a:off x="1474392" y="1560775"/>
            <a:ext cx="0" cy="3796896"/>
          </a:xfrm>
          <a:prstGeom prst="line">
            <a:avLst/>
          </a:prstGeom>
          <a:ln w="41275">
            <a:solidFill>
              <a:srgbClr val="2842A2"/>
            </a:solidFill>
            <a:prstDash val="sysDash"/>
          </a:ln>
        </p:spPr>
        <p:style>
          <a:lnRef idx="1">
            <a:schemeClr val="accent1"/>
          </a:lnRef>
          <a:fillRef idx="0">
            <a:schemeClr val="accent1"/>
          </a:fillRef>
          <a:effectRef idx="0">
            <a:schemeClr val="accent1"/>
          </a:effectRef>
          <a:fontRef idx="minor">
            <a:schemeClr val="tx1"/>
          </a:fontRef>
        </p:style>
      </p:cxnSp>
      <p:sp>
        <p:nvSpPr>
          <p:cNvPr id="27" name="Google Shape;764;p106">
            <a:extLst>
              <a:ext uri="{FF2B5EF4-FFF2-40B4-BE49-F238E27FC236}">
                <a16:creationId xmlns:a16="http://schemas.microsoft.com/office/drawing/2014/main" id="{82FD10D4-0451-A7D8-31CC-D192150814F1}"/>
              </a:ext>
            </a:extLst>
          </p:cNvPr>
          <p:cNvSpPr/>
          <p:nvPr/>
        </p:nvSpPr>
        <p:spPr>
          <a:xfrm>
            <a:off x="1614866" y="1511289"/>
            <a:ext cx="9840195" cy="3835422"/>
          </a:xfrm>
          <a:prstGeom prst="rect">
            <a:avLst/>
          </a:prstGeom>
          <a:solidFill>
            <a:srgbClr val="E5E5E5">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39"/>
              <a:buFont typeface="Arial"/>
              <a:buNone/>
              <a:tabLst/>
              <a:defRPr/>
            </a:pPr>
            <a:endParaRPr kumimoji="0" sz="1539" b="0" i="0" u="none" strike="noStrike" kern="1200" cap="none" spc="0" normalizeH="0" baseline="0" noProof="0">
              <a:ln>
                <a:noFill/>
              </a:ln>
              <a:solidFill>
                <a:srgbClr val="FFFFFF"/>
              </a:solidFill>
              <a:effectLst/>
              <a:uLnTx/>
              <a:uFillTx/>
              <a:latin typeface="Georgia"/>
              <a:ea typeface="Georgia"/>
              <a:cs typeface="Georgia"/>
              <a:sym typeface="Georgia"/>
            </a:endParaRPr>
          </a:p>
        </p:txBody>
      </p:sp>
      <p:sp>
        <p:nvSpPr>
          <p:cNvPr id="495" name="Google Shape;495;p52"/>
          <p:cNvSpPr/>
          <p:nvPr/>
        </p:nvSpPr>
        <p:spPr>
          <a:xfrm>
            <a:off x="1819282" y="1596497"/>
            <a:ext cx="9220897" cy="975084"/>
          </a:xfrm>
          <a:prstGeom prst="rect">
            <a:avLst/>
          </a:prstGeom>
          <a:solidFill>
            <a:srgbClr val="FFC000"/>
          </a:solidFill>
          <a:ln>
            <a:noFill/>
          </a:ln>
        </p:spPr>
        <p:txBody>
          <a:bodyPr spcFirstLastPara="1" wrap="square" lIns="91425" tIns="45700" rIns="91425" bIns="45700" anchor="ctr" anchorCtr="0">
            <a:noAutofit/>
          </a:bodyPr>
          <a:lstStyle/>
          <a:p>
            <a:pPr lvl="0"/>
            <a:r>
              <a:rPr lang="en-US" sz="1600" dirty="0">
                <a:solidFill>
                  <a:srgbClr val="2842A2"/>
                </a:solidFill>
                <a:latin typeface="Gadugi" panose="020B0502040204020203" pitchFamily="34" charset="0"/>
                <a:ea typeface="Gadugi" panose="020B0502040204020203" pitchFamily="34" charset="0"/>
                <a:cs typeface="Arial"/>
                <a:sym typeface="Arial"/>
              </a:rPr>
              <a:t>This is the </a:t>
            </a:r>
            <a:r>
              <a:rPr lang="en-US" sz="1600" b="1" dirty="0">
                <a:solidFill>
                  <a:srgbClr val="2842A2"/>
                </a:solidFill>
                <a:latin typeface="Gadugi" panose="020B0502040204020203" pitchFamily="34" charset="0"/>
                <a:ea typeface="Gadugi" panose="020B0502040204020203" pitchFamily="34" charset="0"/>
                <a:cs typeface="Arial"/>
                <a:sym typeface="Arial"/>
              </a:rPr>
              <a:t>third webinar dedicated to the five pillars </a:t>
            </a:r>
            <a:r>
              <a:rPr lang="en-US" sz="1600" dirty="0">
                <a:solidFill>
                  <a:srgbClr val="2842A2"/>
                </a:solidFill>
                <a:latin typeface="Gadugi" panose="020B0502040204020203" pitchFamily="34" charset="0"/>
                <a:ea typeface="Gadugi" panose="020B0502040204020203" pitchFamily="34" charset="0"/>
                <a:cs typeface="Arial"/>
                <a:sym typeface="Arial"/>
              </a:rPr>
              <a:t>of the Smart Tourism Destinations Toolkit. </a:t>
            </a:r>
          </a:p>
          <a:p>
            <a:pPr marL="285750" lvl="0" indent="-285750">
              <a:buFont typeface="Wingdings" panose="05000000000000000000" pitchFamily="2" charset="2"/>
              <a:buChar char="Ø"/>
            </a:pPr>
            <a:r>
              <a:rPr lang="en-US" sz="1600" u="sng" dirty="0">
                <a:solidFill>
                  <a:srgbClr val="2842A2"/>
                </a:solidFill>
                <a:latin typeface="Gadugi" panose="020B0502040204020203" pitchFamily="34" charset="0"/>
                <a:ea typeface="Gadugi" panose="020B0502040204020203" pitchFamily="34" charset="0"/>
                <a:cs typeface="Arial"/>
                <a:sym typeface="Arial"/>
              </a:rPr>
              <a:t>Webinar Objective:</a:t>
            </a:r>
            <a:r>
              <a:rPr lang="en-US" sz="1600" dirty="0">
                <a:solidFill>
                  <a:srgbClr val="2842A2"/>
                </a:solidFill>
                <a:latin typeface="Gadugi" panose="020B0502040204020203" pitchFamily="34" charset="0"/>
                <a:ea typeface="Gadugi" panose="020B0502040204020203" pitchFamily="34" charset="0"/>
                <a:cs typeface="Arial"/>
                <a:sym typeface="Arial"/>
              </a:rPr>
              <a:t> Highlight </a:t>
            </a:r>
            <a:r>
              <a:rPr lang="en-US" sz="1600" b="1" dirty="0">
                <a:solidFill>
                  <a:srgbClr val="2842A2"/>
                </a:solidFill>
                <a:latin typeface="Gadugi" panose="020B0502040204020203" pitchFamily="34" charset="0"/>
                <a:ea typeface="Gadugi" panose="020B0502040204020203" pitchFamily="34" charset="0"/>
                <a:cs typeface="Arial"/>
                <a:sym typeface="Arial"/>
              </a:rPr>
              <a:t>the importance of Leadership, Jobs, Capacity &amp; Skills</a:t>
            </a:r>
            <a:r>
              <a:rPr lang="en-US" sz="1600" dirty="0">
                <a:solidFill>
                  <a:srgbClr val="2842A2"/>
                </a:solidFill>
                <a:latin typeface="Gadugi" panose="020B0502040204020203" pitchFamily="34" charset="0"/>
                <a:ea typeface="Gadugi" panose="020B0502040204020203" pitchFamily="34" charset="0"/>
                <a:cs typeface="Arial"/>
                <a:sym typeface="Arial"/>
              </a:rPr>
              <a:t> in furthering the maturity of a Smart Tourism Destination. </a:t>
            </a:r>
            <a:endParaRPr lang="en-GB" sz="1600" i="0" strike="noStrike" cap="none" dirty="0">
              <a:solidFill>
                <a:srgbClr val="2842A2"/>
              </a:solidFill>
              <a:latin typeface="Gadugi" panose="020B0502040204020203" pitchFamily="34" charset="0"/>
              <a:ea typeface="Gadugi" panose="020B0502040204020203" pitchFamily="34" charset="0"/>
              <a:cs typeface="Arial"/>
              <a:sym typeface="Arial"/>
            </a:endParaRPr>
          </a:p>
        </p:txBody>
      </p:sp>
      <p:sp>
        <p:nvSpPr>
          <p:cNvPr id="523" name="Google Shape;523;p52"/>
          <p:cNvSpPr/>
          <p:nvPr/>
        </p:nvSpPr>
        <p:spPr>
          <a:xfrm>
            <a:off x="1831404" y="2805566"/>
            <a:ext cx="9220897" cy="802491"/>
          </a:xfrm>
          <a:prstGeom prst="rect">
            <a:avLst/>
          </a:prstGeom>
          <a:solidFill>
            <a:srgbClr val="FFC000"/>
          </a:solidFill>
          <a:ln>
            <a:noFill/>
          </a:ln>
        </p:spPr>
        <p:txBody>
          <a:bodyPr spcFirstLastPara="1" wrap="square" lIns="91425" tIns="45700" rIns="91425" bIns="45700" anchor="ctr" anchorCtr="0">
            <a:noAutofit/>
          </a:bodyPr>
          <a:lstStyle/>
          <a:p>
            <a:r>
              <a:rPr lang="en-US" sz="1600" dirty="0">
                <a:solidFill>
                  <a:srgbClr val="2842A2"/>
                </a:solidFill>
                <a:latin typeface="Gadugi" panose="020B0502040204020203" pitchFamily="34" charset="0"/>
                <a:ea typeface="Gadugi" panose="020B0502040204020203" pitchFamily="34" charset="0"/>
                <a:cs typeface="Arial"/>
                <a:sym typeface="Arial"/>
              </a:rPr>
              <a:t>This webinar supports </a:t>
            </a:r>
            <a:r>
              <a:rPr lang="en-US" sz="1600" b="1" dirty="0">
                <a:solidFill>
                  <a:srgbClr val="2842A2"/>
                </a:solidFill>
                <a:latin typeface="Gadugi" panose="020B0502040204020203" pitchFamily="34" charset="0"/>
                <a:ea typeface="Gadugi" panose="020B0502040204020203" pitchFamily="34" charset="0"/>
                <a:cs typeface="Arial"/>
                <a:sym typeface="Arial"/>
              </a:rPr>
              <a:t>knowledge sharing in selected subtopics of Pillar 3: “</a:t>
            </a:r>
            <a:r>
              <a:rPr lang="en-GB" sz="1600" b="1" dirty="0">
                <a:solidFill>
                  <a:srgbClr val="2842A2"/>
                </a:solidFill>
                <a:latin typeface="Gadugi" panose="020B0502040204020203" pitchFamily="34" charset="0"/>
                <a:ea typeface="Gadugi" panose="020B0502040204020203" pitchFamily="34" charset="0"/>
                <a:cs typeface="Arial"/>
                <a:sym typeface="Arial"/>
              </a:rPr>
              <a:t>Human Capital and Skills</a:t>
            </a:r>
            <a:r>
              <a:rPr lang="en-US" sz="1600" b="1" dirty="0">
                <a:solidFill>
                  <a:srgbClr val="2842A2"/>
                </a:solidFill>
                <a:latin typeface="Gadugi" panose="020B0502040204020203" pitchFamily="34" charset="0"/>
                <a:ea typeface="Gadugi" panose="020B0502040204020203" pitchFamily="34" charset="0"/>
                <a:cs typeface="Arial"/>
                <a:sym typeface="Arial"/>
              </a:rPr>
              <a:t>”</a:t>
            </a:r>
            <a:r>
              <a:rPr lang="en-US" sz="1600" dirty="0">
                <a:solidFill>
                  <a:srgbClr val="2842A2"/>
                </a:solidFill>
                <a:latin typeface="Gadugi" panose="020B0502040204020203" pitchFamily="34" charset="0"/>
                <a:ea typeface="Gadugi" panose="020B0502040204020203" pitchFamily="34" charset="0"/>
                <a:cs typeface="Arial"/>
                <a:sym typeface="Arial"/>
              </a:rPr>
              <a:t>, providing examples linked to different maturity stages of Smart Tourism Destinations.</a:t>
            </a:r>
          </a:p>
        </p:txBody>
      </p:sp>
      <p:sp>
        <p:nvSpPr>
          <p:cNvPr id="525" name="Google Shape;525;p52"/>
          <p:cNvSpPr/>
          <p:nvPr/>
        </p:nvSpPr>
        <p:spPr>
          <a:xfrm>
            <a:off x="1819282" y="3943007"/>
            <a:ext cx="9166897" cy="968622"/>
          </a:xfrm>
          <a:prstGeom prst="rect">
            <a:avLst/>
          </a:prstGeom>
          <a:solidFill>
            <a:srgbClr val="FFC000"/>
          </a:solidFill>
          <a:ln>
            <a:noFill/>
          </a:ln>
        </p:spPr>
        <p:txBody>
          <a:bodyPr spcFirstLastPara="1" wrap="square" lIns="91425" tIns="45700" rIns="91425" bIns="45700" anchor="ctr" anchorCtr="0">
            <a:noAutofit/>
          </a:bodyPr>
          <a:lstStyle/>
          <a:p>
            <a:pPr marL="285750" indent="-285750">
              <a:buFont typeface="Wingdings" panose="05000000000000000000" pitchFamily="2" charset="2"/>
              <a:buChar char="Ø"/>
            </a:pPr>
            <a:r>
              <a:rPr lang="en-US" sz="1600" i="0" u="none" strike="noStrike" cap="none" dirty="0">
                <a:solidFill>
                  <a:srgbClr val="2842A2"/>
                </a:solidFill>
                <a:latin typeface="Gadugi"/>
                <a:ea typeface="Gadugi"/>
                <a:cs typeface="Arial"/>
                <a:sym typeface="Arial"/>
              </a:rPr>
              <a:t>The Smart Tourism </a:t>
            </a:r>
            <a:r>
              <a:rPr lang="en-US" sz="1600" b="1" i="0" u="none" strike="noStrike" cap="none" dirty="0">
                <a:solidFill>
                  <a:srgbClr val="2842A2"/>
                </a:solidFill>
                <a:latin typeface="Gadugi"/>
                <a:ea typeface="Gadugi"/>
                <a:cs typeface="Arial"/>
                <a:sym typeface="Arial"/>
              </a:rPr>
              <a:t>webinars</a:t>
            </a:r>
            <a:r>
              <a:rPr lang="en-US" sz="1600" i="0" u="none" strike="noStrike" cap="none" dirty="0">
                <a:solidFill>
                  <a:srgbClr val="2842A2"/>
                </a:solidFill>
                <a:latin typeface="Gadugi"/>
                <a:ea typeface="Gadugi"/>
                <a:cs typeface="Arial"/>
                <a:sym typeface="Arial"/>
              </a:rPr>
              <a:t> </a:t>
            </a:r>
            <a:r>
              <a:rPr lang="en-US" sz="1600" dirty="0">
                <a:solidFill>
                  <a:srgbClr val="2842A2"/>
                </a:solidFill>
                <a:latin typeface="Gadugi"/>
                <a:ea typeface="Gadugi"/>
                <a:cs typeface="Arial"/>
                <a:sym typeface="Arial"/>
              </a:rPr>
              <a:t>aim to provide </a:t>
            </a:r>
            <a:r>
              <a:rPr lang="en-US" sz="1600" i="0" u="none" strike="noStrike" cap="none" dirty="0">
                <a:solidFill>
                  <a:srgbClr val="2842A2"/>
                </a:solidFill>
                <a:latin typeface="Gadugi"/>
                <a:ea typeface="Gadugi"/>
                <a:cs typeface="Arial"/>
                <a:sym typeface="Arial"/>
              </a:rPr>
              <a:t>destinations with a strong theoretical background on the Smart Tourism Pillars while also giving concrete tips and </a:t>
            </a:r>
            <a:r>
              <a:rPr lang="en-US" sz="1600" dirty="0">
                <a:solidFill>
                  <a:srgbClr val="2842A2"/>
                </a:solidFill>
                <a:latin typeface="Gadugi"/>
                <a:ea typeface="Gadugi"/>
                <a:cs typeface="Arial"/>
                <a:sym typeface="Arial"/>
              </a:rPr>
              <a:t>examples</a:t>
            </a:r>
            <a:r>
              <a:rPr lang="en-US" sz="1600" i="0" u="none" strike="noStrike" cap="none" dirty="0">
                <a:solidFill>
                  <a:srgbClr val="2842A2"/>
                </a:solidFill>
                <a:latin typeface="Gadugi"/>
                <a:ea typeface="Gadugi"/>
                <a:cs typeface="Arial"/>
                <a:sym typeface="Arial"/>
              </a:rPr>
              <a:t>. </a:t>
            </a:r>
            <a:r>
              <a:rPr lang="en-US" sz="1600" b="1" i="0" u="none" strike="noStrike" cap="none" dirty="0">
                <a:solidFill>
                  <a:srgbClr val="2842A2"/>
                </a:solidFill>
                <a:latin typeface="Gadugi"/>
                <a:ea typeface="Gadugi"/>
                <a:cs typeface="Arial"/>
                <a:sym typeface="Arial"/>
              </a:rPr>
              <a:t>Our experts will diffuse key </a:t>
            </a:r>
            <a:r>
              <a:rPr lang="en-US" sz="1600" b="1" dirty="0">
                <a:solidFill>
                  <a:srgbClr val="2842A2"/>
                </a:solidFill>
                <a:latin typeface="Gadugi"/>
                <a:ea typeface="Gadugi"/>
                <a:cs typeface="Arial"/>
                <a:sym typeface="Arial"/>
              </a:rPr>
              <a:t>knowledge and information related to Pillar 3. </a:t>
            </a:r>
            <a:endParaRPr lang="en-US" sz="1600" b="1" i="0" u="none" strike="noStrike" cap="none" dirty="0">
              <a:solidFill>
                <a:srgbClr val="2842A2"/>
              </a:solidFill>
              <a:latin typeface="Gadugi"/>
              <a:ea typeface="Gadugi"/>
              <a:cs typeface="Arial"/>
              <a:sym typeface="Arial"/>
            </a:endParaRPr>
          </a:p>
        </p:txBody>
      </p:sp>
      <p:sp>
        <p:nvSpPr>
          <p:cNvPr id="6" name="Oval 5">
            <a:extLst>
              <a:ext uri="{FF2B5EF4-FFF2-40B4-BE49-F238E27FC236}">
                <a16:creationId xmlns:a16="http://schemas.microsoft.com/office/drawing/2014/main" id="{C8905900-039F-31D6-BC97-58FA7360A633}"/>
              </a:ext>
            </a:extLst>
          </p:cNvPr>
          <p:cNvSpPr/>
          <p:nvPr/>
        </p:nvSpPr>
        <p:spPr>
          <a:xfrm>
            <a:off x="1333919" y="1946879"/>
            <a:ext cx="27432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401381-ED51-DAB5-71A0-CEC0035D2C00}"/>
              </a:ext>
            </a:extLst>
          </p:cNvPr>
          <p:cNvSpPr/>
          <p:nvPr/>
        </p:nvSpPr>
        <p:spPr>
          <a:xfrm>
            <a:off x="1333919" y="3002057"/>
            <a:ext cx="27432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2E10AA6-A627-F29E-4191-F818C00C5748}"/>
              </a:ext>
            </a:extLst>
          </p:cNvPr>
          <p:cNvSpPr/>
          <p:nvPr/>
        </p:nvSpPr>
        <p:spPr>
          <a:xfrm>
            <a:off x="1333919" y="4315442"/>
            <a:ext cx="274320" cy="2743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Google Shape;906;p110">
            <a:extLst>
              <a:ext uri="{FF2B5EF4-FFF2-40B4-BE49-F238E27FC236}">
                <a16:creationId xmlns:a16="http://schemas.microsoft.com/office/drawing/2014/main" id="{77A5148A-FCFA-57B4-1976-0C1031314F88}"/>
              </a:ext>
            </a:extLst>
          </p:cNvPr>
          <p:cNvSpPr txBox="1">
            <a:spLocks noGrp="1"/>
          </p:cNvSpPr>
          <p:nvPr>
            <p:ph type="sldNum" idx="12"/>
          </p:nvPr>
        </p:nvSpPr>
        <p:spPr>
          <a:xfrm>
            <a:off x="9984296" y="6492240"/>
            <a:ext cx="1764792" cy="13716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50"/>
              <a:buNone/>
            </a:pPr>
            <a:fld id="{00000000-1234-1234-1234-123412341234}" type="slidenum">
              <a:rPr lang="en-US"/>
              <a:t>6</a:t>
            </a:fld>
            <a:endParaRPr/>
          </a:p>
        </p:txBody>
      </p:sp>
      <p:sp>
        <p:nvSpPr>
          <p:cNvPr id="2" name="Google Shape;490;p52">
            <a:extLst>
              <a:ext uri="{FF2B5EF4-FFF2-40B4-BE49-F238E27FC236}">
                <a16:creationId xmlns:a16="http://schemas.microsoft.com/office/drawing/2014/main" id="{61A5CFFD-E26F-C6D8-C954-F03A51CE01AA}"/>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US" sz="3500" b="1" strike="noStrike" cap="none" dirty="0">
                <a:solidFill>
                  <a:srgbClr val="2842A2"/>
                </a:solidFill>
                <a:latin typeface="Arial"/>
                <a:ea typeface="Arial"/>
                <a:cs typeface="Arial"/>
                <a:sym typeface="Arial"/>
              </a:rPr>
              <a:t>Welcome to today’s webinar</a:t>
            </a:r>
            <a:endParaRPr sz="3500" b="1" strike="noStrike" cap="none" dirty="0">
              <a:solidFill>
                <a:srgbClr val="C0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BFB9B96A-E5F9-9D03-FBC6-6E7A6FF567BC}"/>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Graphic 52" descr="Social network with solid fill">
            <a:extLst>
              <a:ext uri="{FF2B5EF4-FFF2-40B4-BE49-F238E27FC236}">
                <a16:creationId xmlns:a16="http://schemas.microsoft.com/office/drawing/2014/main" id="{B5704B8A-9193-E6D8-2230-2434BA9540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754" y="3936992"/>
            <a:ext cx="720000" cy="720000"/>
          </a:xfrm>
          <a:prstGeom prst="rect">
            <a:avLst/>
          </a:prstGeom>
        </p:spPr>
      </p:pic>
      <p:pic>
        <p:nvPicPr>
          <p:cNvPr id="8" name="Graphic 23" descr="Classroom with solid fill">
            <a:extLst>
              <a:ext uri="{FF2B5EF4-FFF2-40B4-BE49-F238E27FC236}">
                <a16:creationId xmlns:a16="http://schemas.microsoft.com/office/drawing/2014/main" id="{75721735-BC8C-9A44-6A68-681015D7F9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754" y="1766372"/>
            <a:ext cx="720000" cy="720000"/>
          </a:xfrm>
          <a:prstGeom prst="rect">
            <a:avLst/>
          </a:prstGeom>
        </p:spPr>
      </p:pic>
      <p:pic>
        <p:nvPicPr>
          <p:cNvPr id="17" name="Imagen 16">
            <a:extLst>
              <a:ext uri="{FF2B5EF4-FFF2-40B4-BE49-F238E27FC236}">
                <a16:creationId xmlns:a16="http://schemas.microsoft.com/office/drawing/2014/main" id="{2C8373AC-C519-58E8-62B6-77F7DAB775C5}"/>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498754" y="2900812"/>
            <a:ext cx="612000" cy="612000"/>
          </a:xfrm>
          <a:prstGeom prst="rect">
            <a:avLst/>
          </a:prstGeom>
        </p:spPr>
      </p:pic>
    </p:spTree>
    <p:extLst>
      <p:ext uri="{BB962C8B-B14F-4D97-AF65-F5344CB8AC3E}">
        <p14:creationId xmlns:p14="http://schemas.microsoft.com/office/powerpoint/2010/main" val="3990341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716A072-9137-FF79-CD9C-C4B45B94CE12}"/>
              </a:ext>
            </a:extLst>
          </p:cNvPr>
          <p:cNvCxnSpPr>
            <a:cxnSpLocks/>
          </p:cNvCxnSpPr>
          <p:nvPr/>
        </p:nvCxnSpPr>
        <p:spPr>
          <a:xfrm>
            <a:off x="920914" y="1259104"/>
            <a:ext cx="0" cy="2021757"/>
          </a:xfrm>
          <a:prstGeom prst="line">
            <a:avLst/>
          </a:prstGeom>
          <a:ln w="412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E73F036-4F92-282C-E474-8FF75F2F56EF}"/>
              </a:ext>
            </a:extLst>
          </p:cNvPr>
          <p:cNvCxnSpPr>
            <a:cxnSpLocks/>
          </p:cNvCxnSpPr>
          <p:nvPr/>
        </p:nvCxnSpPr>
        <p:spPr>
          <a:xfrm>
            <a:off x="1064078" y="1272010"/>
            <a:ext cx="0" cy="2021757"/>
          </a:xfrm>
          <a:prstGeom prst="line">
            <a:avLst/>
          </a:prstGeom>
          <a:ln w="41275">
            <a:solidFill>
              <a:srgbClr val="2842A2"/>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35040E7-528D-B602-0163-DF338F9EEB35}"/>
              </a:ext>
            </a:extLst>
          </p:cNvPr>
          <p:cNvSpPr/>
          <p:nvPr/>
        </p:nvSpPr>
        <p:spPr>
          <a:xfrm>
            <a:off x="674255" y="1088242"/>
            <a:ext cx="5634181" cy="67590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Destination: France</a:t>
            </a:r>
          </a:p>
        </p:txBody>
      </p:sp>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solidFill>
            <a:srgbClr val="FFFF00"/>
          </a:solid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E</a:t>
            </a:r>
            <a:r>
              <a:rPr kumimoji="0" lang="en-US" sz="3500" b="1" i="0" u="none" strike="noStrike" kern="1200" cap="none" spc="0" normalizeH="0" baseline="0" noProof="0">
                <a:ln>
                  <a:noFill/>
                </a:ln>
                <a:solidFill>
                  <a:srgbClr val="2842A2"/>
                </a:solidFill>
                <a:effectLst/>
                <a:uLnTx/>
                <a:uFillTx/>
                <a:latin typeface="Arial"/>
                <a:ea typeface="Arial"/>
                <a:cs typeface="Arial"/>
                <a:sym typeface="Arial"/>
              </a:rPr>
              <a:t>xample</a:t>
            </a:r>
            <a:endParaRPr kumimoji="0" sz="3500" b="1" i="0" u="none" strike="noStrike" kern="1200" cap="none" spc="0" normalizeH="0" baseline="0" noProof="0">
              <a:ln>
                <a:noFill/>
              </a:ln>
              <a:solidFill>
                <a:srgbClr val="2842A2"/>
              </a:solidFill>
              <a:effectLst/>
              <a:uLnTx/>
              <a:uFillTx/>
              <a:latin typeface="Arial"/>
              <a:ea typeface="Arial"/>
              <a:cs typeface="Arial"/>
              <a:sym typeface="Arial"/>
            </a:endParaRPr>
          </a:p>
        </p:txBody>
      </p:sp>
      <p:sp>
        <p:nvSpPr>
          <p:cNvPr id="94" name="Ovale 24">
            <a:extLst>
              <a:ext uri="{FF2B5EF4-FFF2-40B4-BE49-F238E27FC236}">
                <a16:creationId xmlns:a16="http://schemas.microsoft.com/office/drawing/2014/main" id="{F3B0759F-A9C5-1423-0B44-D90B9A8FA419}"/>
              </a:ext>
            </a:extLst>
          </p:cNvPr>
          <p:cNvSpPr/>
          <p:nvPr/>
        </p:nvSpPr>
        <p:spPr>
          <a:xfrm rot="5400000">
            <a:off x="9888526" y="1037794"/>
            <a:ext cx="1452169" cy="1553065"/>
          </a:xfrm>
          <a:prstGeom prst="ellipse">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e 25">
            <a:extLst>
              <a:ext uri="{FF2B5EF4-FFF2-40B4-BE49-F238E27FC236}">
                <a16:creationId xmlns:a16="http://schemas.microsoft.com/office/drawing/2014/main" id="{6EB4D1FE-7B10-6729-C81D-6FCA9125C13F}"/>
              </a:ext>
            </a:extLst>
          </p:cNvPr>
          <p:cNvSpPr/>
          <p:nvPr/>
        </p:nvSpPr>
        <p:spPr>
          <a:xfrm rot="16200000" flipV="1">
            <a:off x="9888526" y="4646285"/>
            <a:ext cx="1452169" cy="15530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Google Shape;3587;p89">
            <a:extLst>
              <a:ext uri="{FF2B5EF4-FFF2-40B4-BE49-F238E27FC236}">
                <a16:creationId xmlns:a16="http://schemas.microsoft.com/office/drawing/2014/main" id="{63D85A96-4119-B50D-6159-984F23E032EB}"/>
              </a:ext>
            </a:extLst>
          </p:cNvPr>
          <p:cNvSpPr/>
          <p:nvPr/>
        </p:nvSpPr>
        <p:spPr>
          <a:xfrm rot="5400000">
            <a:off x="9917128" y="2600560"/>
            <a:ext cx="1370272" cy="643130"/>
          </a:xfrm>
          <a:prstGeom prst="homePlate">
            <a:avLst>
              <a:gd name="adj" fmla="val 47546"/>
            </a:avLst>
          </a:prstGeom>
          <a:solidFill>
            <a:srgbClr val="2842A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7" name="Google Shape;3587;p89">
            <a:extLst>
              <a:ext uri="{FF2B5EF4-FFF2-40B4-BE49-F238E27FC236}">
                <a16:creationId xmlns:a16="http://schemas.microsoft.com/office/drawing/2014/main" id="{D5EBA4B9-8298-5272-78BA-EDE7C9921E43}"/>
              </a:ext>
            </a:extLst>
          </p:cNvPr>
          <p:cNvSpPr/>
          <p:nvPr/>
        </p:nvSpPr>
        <p:spPr>
          <a:xfrm rot="16200000" flipV="1">
            <a:off x="9992390" y="3890277"/>
            <a:ext cx="1219748" cy="643130"/>
          </a:xfrm>
          <a:prstGeom prst="homePlate">
            <a:avLst>
              <a:gd name="adj" fmla="val 47546"/>
            </a:avLst>
          </a:prstGeom>
          <a:solidFill>
            <a:srgbClr val="FFC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Arial"/>
              <a:ea typeface="Arial"/>
              <a:cs typeface="Arial"/>
              <a:sym typeface="Arial"/>
            </a:endParaRPr>
          </a:p>
        </p:txBody>
      </p:sp>
      <p:grpSp>
        <p:nvGrpSpPr>
          <p:cNvPr id="98" name="Group 97">
            <a:extLst>
              <a:ext uri="{FF2B5EF4-FFF2-40B4-BE49-F238E27FC236}">
                <a16:creationId xmlns:a16="http://schemas.microsoft.com/office/drawing/2014/main" id="{E26487F4-2987-43C7-13CB-3356506BF2C3}"/>
              </a:ext>
            </a:extLst>
          </p:cNvPr>
          <p:cNvGrpSpPr/>
          <p:nvPr/>
        </p:nvGrpSpPr>
        <p:grpSpPr>
          <a:xfrm>
            <a:off x="9953024" y="1272010"/>
            <a:ext cx="1298479" cy="1049393"/>
            <a:chOff x="867110" y="6005635"/>
            <a:chExt cx="1326576" cy="1144674"/>
          </a:xfrm>
        </p:grpSpPr>
        <p:pic>
          <p:nvPicPr>
            <p:cNvPr id="99" name="Graphic 98">
              <a:extLst>
                <a:ext uri="{FF2B5EF4-FFF2-40B4-BE49-F238E27FC236}">
                  <a16:creationId xmlns:a16="http://schemas.microsoft.com/office/drawing/2014/main" id="{88F13B65-89EB-1000-5FC9-3DBB197693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4947" y="6005635"/>
              <a:ext cx="1148739" cy="997019"/>
            </a:xfrm>
            <a:prstGeom prst="rect">
              <a:avLst/>
            </a:prstGeom>
          </p:spPr>
        </p:pic>
        <p:pic>
          <p:nvPicPr>
            <p:cNvPr id="100" name="Graphic 99">
              <a:extLst>
                <a:ext uri="{FF2B5EF4-FFF2-40B4-BE49-F238E27FC236}">
                  <a16:creationId xmlns:a16="http://schemas.microsoft.com/office/drawing/2014/main" id="{A60DBFCD-3A4B-7508-805B-0F4D4A1BB2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7110" y="6066593"/>
              <a:ext cx="1257111" cy="1083716"/>
            </a:xfrm>
            <a:prstGeom prst="rect">
              <a:avLst/>
            </a:prstGeom>
          </p:spPr>
        </p:pic>
      </p:grpSp>
      <p:pic>
        <p:nvPicPr>
          <p:cNvPr id="87" name="Graphic 86" descr="Group brainstorm with solid fill">
            <a:extLst>
              <a:ext uri="{FF2B5EF4-FFF2-40B4-BE49-F238E27FC236}">
                <a16:creationId xmlns:a16="http://schemas.microsoft.com/office/drawing/2014/main" id="{2CCBD38A-7279-3958-5FBD-35B08D87546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3066" y="1310476"/>
            <a:ext cx="817156" cy="817156"/>
          </a:xfrm>
          <a:prstGeom prst="rect">
            <a:avLst/>
          </a:prstGeom>
        </p:spPr>
      </p:pic>
      <p:grpSp>
        <p:nvGrpSpPr>
          <p:cNvPr id="101" name="Group 100">
            <a:extLst>
              <a:ext uri="{FF2B5EF4-FFF2-40B4-BE49-F238E27FC236}">
                <a16:creationId xmlns:a16="http://schemas.microsoft.com/office/drawing/2014/main" id="{EC214275-65B8-7865-BDBE-1704259141C1}"/>
              </a:ext>
            </a:extLst>
          </p:cNvPr>
          <p:cNvGrpSpPr/>
          <p:nvPr/>
        </p:nvGrpSpPr>
        <p:grpSpPr>
          <a:xfrm>
            <a:off x="9965370" y="4839134"/>
            <a:ext cx="1298479" cy="1049393"/>
            <a:chOff x="867110" y="6005635"/>
            <a:chExt cx="1326576" cy="1144674"/>
          </a:xfrm>
        </p:grpSpPr>
        <p:pic>
          <p:nvPicPr>
            <p:cNvPr id="102" name="Graphic 101">
              <a:extLst>
                <a:ext uri="{FF2B5EF4-FFF2-40B4-BE49-F238E27FC236}">
                  <a16:creationId xmlns:a16="http://schemas.microsoft.com/office/drawing/2014/main" id="{56F50208-AF9D-6B70-D80E-E03C9452E36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44947" y="6005635"/>
              <a:ext cx="1148739" cy="997019"/>
            </a:xfrm>
            <a:prstGeom prst="rect">
              <a:avLst/>
            </a:prstGeom>
          </p:spPr>
        </p:pic>
        <p:pic>
          <p:nvPicPr>
            <p:cNvPr id="103" name="Graphic 102">
              <a:extLst>
                <a:ext uri="{FF2B5EF4-FFF2-40B4-BE49-F238E27FC236}">
                  <a16:creationId xmlns:a16="http://schemas.microsoft.com/office/drawing/2014/main" id="{E1ECF978-8375-5101-A8EC-6AD63283493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67110" y="6066593"/>
              <a:ext cx="1257111" cy="1083716"/>
            </a:xfrm>
            <a:prstGeom prst="rect">
              <a:avLst/>
            </a:prstGeom>
          </p:spPr>
        </p:pic>
      </p:grpSp>
      <p:pic>
        <p:nvPicPr>
          <p:cNvPr id="89" name="Picture 88" descr="Icon&#10;&#10;Description automatically generated">
            <a:extLst>
              <a:ext uri="{FF2B5EF4-FFF2-40B4-BE49-F238E27FC236}">
                <a16:creationId xmlns:a16="http://schemas.microsoft.com/office/drawing/2014/main" id="{00A0CAEA-B843-1F6D-2B40-6BCE7A38A375}"/>
              </a:ext>
            </a:extLst>
          </p:cNvPr>
          <p:cNvPicPr>
            <a:picLocks noChangeAspect="1"/>
          </p:cNvPicPr>
          <p:nvPr/>
        </p:nvPicPr>
        <p:blipFill>
          <a:blip r:embed="rId1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346089" y="4981534"/>
            <a:ext cx="686319" cy="686319"/>
          </a:xfrm>
          <a:prstGeom prst="rect">
            <a:avLst/>
          </a:prstGeom>
        </p:spPr>
      </p:pic>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674255" y="2161335"/>
            <a:ext cx="7137400" cy="646331"/>
          </a:xfrm>
          <a:prstGeom prst="rect">
            <a:avLst/>
          </a:prstGeom>
          <a:solidFill>
            <a:schemeClr val="accent1">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Gadugi" panose="020B0502040204020203" pitchFamily="34" charset="0"/>
                <a:ea typeface="Gadugi" panose="020B0502040204020203" pitchFamily="34" charset="0"/>
              </a:rPr>
              <a:t>France</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confirms a need for numerical competence as being indispensable for tourism enterprises today. </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5400000">
            <a:off x="7659430" y="3541568"/>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 name="Straight Connector 8">
            <a:extLst>
              <a:ext uri="{FF2B5EF4-FFF2-40B4-BE49-F238E27FC236}">
                <a16:creationId xmlns:a16="http://schemas.microsoft.com/office/drawing/2014/main" id="{93B7D08C-9D3E-0AFB-5BD3-404B0B63D851}"/>
              </a:ext>
            </a:extLst>
          </p:cNvPr>
          <p:cNvCxnSpPr>
            <a:cxnSpLocks/>
          </p:cNvCxnSpPr>
          <p:nvPr/>
        </p:nvCxnSpPr>
        <p:spPr>
          <a:xfrm>
            <a:off x="886132" y="3656992"/>
            <a:ext cx="0" cy="2021757"/>
          </a:xfrm>
          <a:prstGeom prst="line">
            <a:avLst/>
          </a:prstGeom>
          <a:ln w="412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6">
            <a:extLst>
              <a:ext uri="{FF2B5EF4-FFF2-40B4-BE49-F238E27FC236}">
                <a16:creationId xmlns:a16="http://schemas.microsoft.com/office/drawing/2014/main" id="{ED5B0C0A-FF53-5AE9-C5BF-83587AF1F5B3}"/>
              </a:ext>
            </a:extLst>
          </p:cNvPr>
          <p:cNvCxnSpPr>
            <a:cxnSpLocks/>
          </p:cNvCxnSpPr>
          <p:nvPr/>
        </p:nvCxnSpPr>
        <p:spPr>
          <a:xfrm>
            <a:off x="1029296" y="3669898"/>
            <a:ext cx="0" cy="2021757"/>
          </a:xfrm>
          <a:prstGeom prst="line">
            <a:avLst/>
          </a:prstGeom>
          <a:ln w="41275">
            <a:solidFill>
              <a:srgbClr val="2842A2"/>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5">
            <a:extLst>
              <a:ext uri="{FF2B5EF4-FFF2-40B4-BE49-F238E27FC236}">
                <a16:creationId xmlns:a16="http://schemas.microsoft.com/office/drawing/2014/main" id="{699F6123-53AF-ED57-9F5F-A9F0BF47C24F}"/>
              </a:ext>
            </a:extLst>
          </p:cNvPr>
          <p:cNvSpPr/>
          <p:nvPr/>
        </p:nvSpPr>
        <p:spPr>
          <a:xfrm>
            <a:off x="639473" y="3486130"/>
            <a:ext cx="5634181" cy="67590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42A2"/>
                </a:solidFill>
                <a:effectLst/>
                <a:uLnTx/>
                <a:uFillTx/>
                <a:latin typeface="Gadugi" panose="020B0502040204020203" pitchFamily="34" charset="0"/>
                <a:ea typeface="Gadugi" panose="020B0502040204020203" pitchFamily="34" charset="0"/>
                <a:cs typeface="+mn-cs"/>
              </a:rPr>
              <a:t>Destination: Germany</a:t>
            </a:r>
          </a:p>
        </p:txBody>
      </p:sp>
      <p:sp>
        <p:nvSpPr>
          <p:cNvPr id="11" name="TextBox 4">
            <a:extLst>
              <a:ext uri="{FF2B5EF4-FFF2-40B4-BE49-F238E27FC236}">
                <a16:creationId xmlns:a16="http://schemas.microsoft.com/office/drawing/2014/main" id="{886BA67B-F7AE-28D7-9795-943D79F00074}"/>
              </a:ext>
            </a:extLst>
          </p:cNvPr>
          <p:cNvSpPr txBox="1"/>
          <p:nvPr/>
        </p:nvSpPr>
        <p:spPr>
          <a:xfrm>
            <a:off x="639473" y="4559223"/>
            <a:ext cx="7137400" cy="1477328"/>
          </a:xfrm>
          <a:prstGeom prst="rect">
            <a:avLst/>
          </a:prstGeom>
          <a:solidFill>
            <a:schemeClr val="accent1">
              <a:lumMod val="40000"/>
              <a:lumOff val="6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Germany indicated an expectation that digitalisation will expand the numbers of ‘numerate’ tourism jobs especially in data management, manipulation, and analysis, as well as others where the focus was on rising demand for content production and management and mobile applications. </a:t>
            </a:r>
          </a:p>
        </p:txBody>
      </p:sp>
    </p:spTree>
    <p:extLst>
      <p:ext uri="{BB962C8B-B14F-4D97-AF65-F5344CB8AC3E}">
        <p14:creationId xmlns:p14="http://schemas.microsoft.com/office/powerpoint/2010/main" val="3578381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42A2"/>
                </a:solidFill>
                <a:effectLst/>
                <a:uLnTx/>
                <a:uFillTx/>
                <a:latin typeface="Arial"/>
                <a:ea typeface="Arial"/>
                <a:cs typeface="Arial"/>
                <a:sym typeface="Arial"/>
              </a:rPr>
              <a:t>Enterprises with internal ICT capabilities by industry (</a:t>
            </a:r>
            <a:r>
              <a:rPr kumimoji="0" lang="en-US" sz="2400" b="1" i="0" u="none" strike="noStrike" kern="1200" cap="none" spc="0" normalizeH="0" baseline="0" noProof="0">
                <a:ln>
                  <a:noFill/>
                </a:ln>
                <a:solidFill>
                  <a:srgbClr val="2842A2"/>
                </a:solidFill>
                <a:effectLst/>
                <a:uLnTx/>
                <a:uFillTx/>
                <a:latin typeface="Arial"/>
                <a:ea typeface="Arial"/>
                <a:cs typeface="Arial"/>
                <a:sym typeface="Arial"/>
              </a:rPr>
              <a:t>EU countries)</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4">
            <a:extLst>
              <a:ext uri="{FF2B5EF4-FFF2-40B4-BE49-F238E27FC236}">
                <a16:creationId xmlns:a16="http://schemas.microsoft.com/office/drawing/2014/main" id="{B6949319-E481-996C-874A-475DC4E8097A}"/>
              </a:ext>
            </a:extLst>
          </p:cNvPr>
          <p:cNvSpPr txBox="1"/>
          <p:nvPr/>
        </p:nvSpPr>
        <p:spPr>
          <a:xfrm>
            <a:off x="488707" y="1036261"/>
            <a:ext cx="10288410" cy="369332"/>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Gadugi" panose="020B0502040204020203" pitchFamily="34" charset="0"/>
                <a:ea typeface="Gadugi" panose="020B0502040204020203" pitchFamily="34" charset="0"/>
              </a:rPr>
              <a:t>As a percentage of enterprises with ten or more persons employed in each industry</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t>
            </a:r>
          </a:p>
        </p:txBody>
      </p:sp>
      <p:pic>
        <p:nvPicPr>
          <p:cNvPr id="3" name="Imagen 2" descr="Interfaz de usuario gráfica, Gráfico&#10;&#10;Descripción generada automáticamente">
            <a:extLst>
              <a:ext uri="{FF2B5EF4-FFF2-40B4-BE49-F238E27FC236}">
                <a16:creationId xmlns:a16="http://schemas.microsoft.com/office/drawing/2014/main" id="{C9D77A73-7C26-1C01-4638-13242A56A3E1}"/>
              </a:ext>
            </a:extLst>
          </p:cNvPr>
          <p:cNvPicPr>
            <a:picLocks noChangeAspect="1"/>
          </p:cNvPicPr>
          <p:nvPr/>
        </p:nvPicPr>
        <p:blipFill rotWithShape="1">
          <a:blip r:embed="rId3">
            <a:extLst>
              <a:ext uri="{28A0092B-C50C-407E-A947-70E740481C1C}">
                <a14:useLocalDpi xmlns:a14="http://schemas.microsoft.com/office/drawing/2010/main" val="0"/>
              </a:ext>
            </a:extLst>
          </a:blip>
          <a:srcRect l="18060" t="24064" r="25427" b="21906"/>
          <a:stretch/>
        </p:blipFill>
        <p:spPr>
          <a:xfrm>
            <a:off x="1383453" y="1762045"/>
            <a:ext cx="8178018" cy="4886622"/>
          </a:xfrm>
          <a:prstGeom prst="rect">
            <a:avLst/>
          </a:prstGeom>
        </p:spPr>
      </p:pic>
    </p:spTree>
    <p:extLst>
      <p:ext uri="{BB962C8B-B14F-4D97-AF65-F5344CB8AC3E}">
        <p14:creationId xmlns:p14="http://schemas.microsoft.com/office/powerpoint/2010/main" val="2560403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2800" b="1">
                <a:solidFill>
                  <a:srgbClr val="2842A2"/>
                </a:solidFill>
                <a:latin typeface="Arial"/>
                <a:ea typeface="Arial"/>
                <a:cs typeface="Arial"/>
                <a:sym typeface="Arial"/>
              </a:rPr>
              <a:t>ICT uptake by industry</a:t>
            </a:r>
            <a:r>
              <a:rPr kumimoji="0" lang="en-US" sz="2800" b="1" i="0" u="none" strike="noStrike" kern="1200" cap="none" spc="0" normalizeH="0" baseline="0" noProof="0">
                <a:ln>
                  <a:noFill/>
                </a:ln>
                <a:solidFill>
                  <a:srgbClr val="2842A2"/>
                </a:solidFill>
                <a:effectLst/>
                <a:uLnTx/>
                <a:uFillTx/>
                <a:latin typeface="Arial"/>
                <a:ea typeface="Arial"/>
                <a:cs typeface="Arial"/>
                <a:sym typeface="Arial"/>
              </a:rPr>
              <a:t> (</a:t>
            </a:r>
            <a:r>
              <a:rPr kumimoji="0" lang="en-US" sz="2400" b="1" i="0" u="none" strike="noStrike" kern="1200" cap="none" spc="0" normalizeH="0" baseline="0" noProof="0">
                <a:ln>
                  <a:noFill/>
                </a:ln>
                <a:solidFill>
                  <a:srgbClr val="2842A2"/>
                </a:solidFill>
                <a:effectLst/>
                <a:uLnTx/>
                <a:uFillTx/>
                <a:latin typeface="Arial"/>
                <a:ea typeface="Arial"/>
                <a:cs typeface="Arial"/>
                <a:sym typeface="Arial"/>
              </a:rPr>
              <a:t>EU countries)</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4">
            <a:extLst>
              <a:ext uri="{FF2B5EF4-FFF2-40B4-BE49-F238E27FC236}">
                <a16:creationId xmlns:a16="http://schemas.microsoft.com/office/drawing/2014/main" id="{B6949319-E481-996C-874A-475DC4E8097A}"/>
              </a:ext>
            </a:extLst>
          </p:cNvPr>
          <p:cNvSpPr txBox="1"/>
          <p:nvPr/>
        </p:nvSpPr>
        <p:spPr>
          <a:xfrm>
            <a:off x="488707" y="1036261"/>
            <a:ext cx="10288410" cy="369332"/>
          </a:xfrm>
          <a:prstGeom prst="rect">
            <a:avLst/>
          </a:prstGeom>
          <a:solidFill>
            <a:schemeClr val="accent3">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Gadugi" panose="020B0502040204020203" pitchFamily="34" charset="0"/>
                <a:ea typeface="Gadugi" panose="020B0502040204020203" pitchFamily="34" charset="0"/>
              </a:rPr>
              <a:t>As a percentage of enterprises with ten or more persons employed in each industry</a:t>
            </a:r>
            <a:r>
              <a:rPr kumimoji="0" lang="en-US" sz="1800" b="0" i="0" u="none" strike="noStrike" kern="1200" cap="none" spc="0" normalizeH="0" baseline="0" noProof="0">
                <a:ln>
                  <a:noFill/>
                </a:ln>
                <a:solidFill>
                  <a:prstClr val="black"/>
                </a:solidFill>
                <a:effectLst/>
                <a:uLnTx/>
                <a:uFillTx/>
                <a:latin typeface="Gadugi" panose="020B0502040204020203" pitchFamily="34" charset="0"/>
                <a:ea typeface="Gadugi" panose="020B0502040204020203" pitchFamily="34" charset="0"/>
                <a:cs typeface="+mn-cs"/>
              </a:rPr>
              <a:t>. </a:t>
            </a:r>
          </a:p>
        </p:txBody>
      </p:sp>
      <p:pic>
        <p:nvPicPr>
          <p:cNvPr id="5" name="Imagen 4" descr="Gráfico&#10;&#10;Descripción generada automáticamente">
            <a:extLst>
              <a:ext uri="{FF2B5EF4-FFF2-40B4-BE49-F238E27FC236}">
                <a16:creationId xmlns:a16="http://schemas.microsoft.com/office/drawing/2014/main" id="{96AE3EBC-CE21-931F-A00F-1A39DAF781C2}"/>
              </a:ext>
            </a:extLst>
          </p:cNvPr>
          <p:cNvPicPr>
            <a:picLocks noChangeAspect="1"/>
          </p:cNvPicPr>
          <p:nvPr/>
        </p:nvPicPr>
        <p:blipFill rotWithShape="1">
          <a:blip r:embed="rId3">
            <a:extLst>
              <a:ext uri="{28A0092B-C50C-407E-A947-70E740481C1C}">
                <a14:useLocalDpi xmlns:a14="http://schemas.microsoft.com/office/drawing/2010/main" val="0"/>
              </a:ext>
            </a:extLst>
          </a:blip>
          <a:srcRect l="18500" t="19554" r="23132" b="20751"/>
          <a:stretch/>
        </p:blipFill>
        <p:spPr>
          <a:xfrm>
            <a:off x="1331640" y="1851948"/>
            <a:ext cx="7416524" cy="4740715"/>
          </a:xfrm>
          <a:prstGeom prst="rect">
            <a:avLst/>
          </a:prstGeom>
        </p:spPr>
      </p:pic>
    </p:spTree>
    <p:extLst>
      <p:ext uri="{BB962C8B-B14F-4D97-AF65-F5344CB8AC3E}">
        <p14:creationId xmlns:p14="http://schemas.microsoft.com/office/powerpoint/2010/main" val="813804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2400" b="1">
                <a:solidFill>
                  <a:srgbClr val="2842A2"/>
                </a:solidFill>
                <a:latin typeface="Arial"/>
                <a:ea typeface="Arial"/>
                <a:cs typeface="Arial"/>
                <a:sym typeface="Arial"/>
              </a:rPr>
              <a:t>Roles of data leaders</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CuadroTexto 5">
            <a:extLst>
              <a:ext uri="{FF2B5EF4-FFF2-40B4-BE49-F238E27FC236}">
                <a16:creationId xmlns:a16="http://schemas.microsoft.com/office/drawing/2014/main" id="{C92FB97F-08FB-C0EE-9BAE-695581F3AF6A}"/>
              </a:ext>
            </a:extLst>
          </p:cNvPr>
          <p:cNvSpPr txBox="1"/>
          <p:nvPr/>
        </p:nvSpPr>
        <p:spPr>
          <a:xfrm>
            <a:off x="5008257" y="4312508"/>
            <a:ext cx="2267073" cy="1323439"/>
          </a:xfrm>
          <a:prstGeom prst="rect">
            <a:avLst/>
          </a:prstGeom>
          <a:noFill/>
        </p:spPr>
        <p:txBody>
          <a:bodyPr wrap="square" rtlCol="0">
            <a:spAutoFit/>
          </a:bodyPr>
          <a:lstStyle/>
          <a:p>
            <a:pPr algn="ctr"/>
            <a:r>
              <a:rPr lang="es-ES" sz="1600" b="1" dirty="0">
                <a:solidFill>
                  <a:schemeClr val="accent1">
                    <a:lumMod val="40000"/>
                    <a:lumOff val="60000"/>
                  </a:schemeClr>
                </a:solidFill>
                <a:latin typeface="Gadugi" panose="020B0502040204020203" pitchFamily="34" charset="0"/>
                <a:ea typeface="Gadugi" panose="020B0502040204020203" pitchFamily="34" charset="0"/>
                <a:cs typeface="Calibri" panose="020F0502020204030204" pitchFamily="34" charset="0"/>
              </a:rPr>
              <a:t>Data engineer</a:t>
            </a:r>
          </a:p>
          <a:p>
            <a:pPr algn="ctr"/>
            <a:r>
              <a:rPr lang="es-ES" sz="1600" dirty="0" err="1">
                <a:latin typeface="Gadugi" panose="020B0502040204020203" pitchFamily="34" charset="0"/>
                <a:ea typeface="Gadugi" panose="020B0502040204020203" pitchFamily="34" charset="0"/>
                <a:cs typeface="Calibri" panose="020F0502020204030204" pitchFamily="34" charset="0"/>
              </a:rPr>
              <a:t>Responsible</a:t>
            </a:r>
            <a:r>
              <a:rPr lang="es-ES" sz="1600" dirty="0">
                <a:latin typeface="Gadugi" panose="020B0502040204020203" pitchFamily="34" charset="0"/>
                <a:ea typeface="Gadugi" panose="020B0502040204020203" pitchFamily="34" charset="0"/>
                <a:cs typeface="Calibri" panose="020F0502020204030204" pitchFamily="34" charset="0"/>
              </a:rPr>
              <a:t> for </a:t>
            </a:r>
            <a:r>
              <a:rPr lang="es-ES" sz="1600" dirty="0" err="1">
                <a:latin typeface="Gadugi" panose="020B0502040204020203" pitchFamily="34" charset="0"/>
                <a:ea typeface="Gadugi" panose="020B0502040204020203" pitchFamily="34" charset="0"/>
                <a:cs typeface="Calibri" panose="020F0502020204030204" pitchFamily="34" charset="0"/>
              </a:rPr>
              <a:t>creating</a:t>
            </a:r>
            <a:r>
              <a:rPr lang="es-ES" sz="1600" dirty="0">
                <a:latin typeface="Gadugi" panose="020B0502040204020203" pitchFamily="34" charset="0"/>
                <a:ea typeface="Gadugi" panose="020B0502040204020203" pitchFamily="34" charset="0"/>
                <a:cs typeface="Calibri" panose="020F0502020204030204" pitchFamily="34" charset="0"/>
              </a:rPr>
              <a:t> a </a:t>
            </a:r>
            <a:r>
              <a:rPr lang="es-ES" sz="1600" dirty="0" err="1">
                <a:latin typeface="Gadugi" panose="020B0502040204020203" pitchFamily="34" charset="0"/>
                <a:ea typeface="Gadugi" panose="020B0502040204020203" pitchFamily="34" charset="0"/>
                <a:cs typeface="Calibri" panose="020F0502020204030204" pitchFamily="34" charset="0"/>
              </a:rPr>
              <a:t>reliable</a:t>
            </a:r>
            <a:r>
              <a:rPr lang="es-ES" sz="1600" dirty="0">
                <a:latin typeface="Gadugi" panose="020B0502040204020203" pitchFamily="34" charset="0"/>
                <a:ea typeface="Gadugi" panose="020B0502040204020203" pitchFamily="34" charset="0"/>
                <a:cs typeface="Calibri" panose="020F0502020204030204" pitchFamily="34" charset="0"/>
              </a:rPr>
              <a:t> and </a:t>
            </a:r>
            <a:r>
              <a:rPr lang="es-ES" sz="1600" dirty="0" err="1">
                <a:latin typeface="Gadugi" panose="020B0502040204020203" pitchFamily="34" charset="0"/>
                <a:ea typeface="Gadugi" panose="020B0502040204020203" pitchFamily="34" charset="0"/>
                <a:cs typeface="Calibri" panose="020F0502020204030204" pitchFamily="34" charset="0"/>
              </a:rPr>
              <a:t>efficient</a:t>
            </a:r>
            <a:r>
              <a:rPr lang="es-ES" sz="1600" dirty="0">
                <a:latin typeface="Gadugi" panose="020B0502040204020203" pitchFamily="34" charset="0"/>
                <a:ea typeface="Gadugi" panose="020B0502040204020203" pitchFamily="34" charset="0"/>
                <a:cs typeface="Calibri" panose="020F0502020204030204" pitchFamily="34" charset="0"/>
              </a:rPr>
              <a:t> data </a:t>
            </a:r>
            <a:r>
              <a:rPr lang="es-ES" sz="1600" dirty="0" err="1">
                <a:latin typeface="Gadugi" panose="020B0502040204020203" pitchFamily="34" charset="0"/>
                <a:ea typeface="Gadugi" panose="020B0502040204020203" pitchFamily="34" charset="0"/>
                <a:cs typeface="Calibri" panose="020F0502020204030204" pitchFamily="34" charset="0"/>
              </a:rPr>
              <a:t>architecture</a:t>
            </a:r>
            <a:r>
              <a:rPr lang="es-ES" sz="1600" dirty="0">
                <a:latin typeface="Gadugi" panose="020B0502040204020203" pitchFamily="34" charset="0"/>
                <a:ea typeface="Gadugi" panose="020B0502040204020203" pitchFamily="34" charset="0"/>
                <a:cs typeface="Calibri" panose="020F0502020204030204" pitchFamily="34" charset="0"/>
              </a:rPr>
              <a:t>.</a:t>
            </a:r>
          </a:p>
        </p:txBody>
      </p:sp>
      <p:sp>
        <p:nvSpPr>
          <p:cNvPr id="8" name="CuadroTexto 7">
            <a:extLst>
              <a:ext uri="{FF2B5EF4-FFF2-40B4-BE49-F238E27FC236}">
                <a16:creationId xmlns:a16="http://schemas.microsoft.com/office/drawing/2014/main" id="{89531CB9-A767-94F5-1D9D-B7FF454FEC2B}"/>
              </a:ext>
            </a:extLst>
          </p:cNvPr>
          <p:cNvSpPr txBox="1"/>
          <p:nvPr/>
        </p:nvSpPr>
        <p:spPr>
          <a:xfrm>
            <a:off x="7370270" y="4330462"/>
            <a:ext cx="1893392" cy="1672253"/>
          </a:xfrm>
          <a:prstGeom prst="rect">
            <a:avLst/>
          </a:prstGeom>
          <a:noFill/>
        </p:spPr>
        <p:txBody>
          <a:bodyPr wrap="square" rtlCol="0">
            <a:spAutoFit/>
          </a:bodyPr>
          <a:lstStyle/>
          <a:p>
            <a:pPr algn="ctr"/>
            <a:r>
              <a:rPr lang="es-ES" sz="1600" b="1" dirty="0">
                <a:solidFill>
                  <a:schemeClr val="accent1">
                    <a:lumMod val="40000"/>
                    <a:lumOff val="60000"/>
                  </a:schemeClr>
                </a:solidFill>
                <a:latin typeface="Gadugi" panose="020B0502040204020203" pitchFamily="34" charset="0"/>
                <a:ea typeface="Gadugi" panose="020B0502040204020203" pitchFamily="34" charset="0"/>
                <a:cs typeface="Times New Roman" panose="02020603050405020304" pitchFamily="18" charset="0"/>
              </a:rPr>
              <a:t>Data scientist</a:t>
            </a:r>
          </a:p>
          <a:p>
            <a:pPr algn="ctr">
              <a:spcBef>
                <a:spcPts val="844"/>
              </a:spcBef>
              <a:spcAft>
                <a:spcPts val="844"/>
              </a:spcAft>
            </a:pPr>
            <a:r>
              <a:rPr lang="es-ES" sz="1600" dirty="0" err="1">
                <a:latin typeface="Gadugi" panose="020B0502040204020203" pitchFamily="34" charset="0"/>
                <a:ea typeface="Gadugi" panose="020B0502040204020203" pitchFamily="34" charset="0"/>
                <a:cs typeface="Times New Roman" panose="02020603050405020304" pitchFamily="18" charset="0"/>
              </a:rPr>
              <a:t>They</a:t>
            </a:r>
            <a:r>
              <a:rPr lang="es-ES" sz="1600" dirty="0">
                <a:latin typeface="Gadugi" panose="020B0502040204020203" pitchFamily="34" charset="0"/>
                <a:ea typeface="Gadugi" panose="020B0502040204020203" pitchFamily="34" charset="0"/>
                <a:cs typeface="Times New Roman" panose="02020603050405020304" pitchFamily="18" charset="0"/>
              </a:rPr>
              <a:t> </a:t>
            </a:r>
            <a:r>
              <a:rPr lang="es-ES" sz="1600" dirty="0" err="1">
                <a:latin typeface="Gadugi" panose="020B0502040204020203" pitchFamily="34" charset="0"/>
                <a:ea typeface="Gadugi" panose="020B0502040204020203" pitchFamily="34" charset="0"/>
                <a:cs typeface="Times New Roman" panose="02020603050405020304" pitchFamily="18" charset="0"/>
              </a:rPr>
              <a:t>take</a:t>
            </a:r>
            <a:r>
              <a:rPr lang="es-ES" sz="1600" dirty="0">
                <a:latin typeface="Gadugi" panose="020B0502040204020203" pitchFamily="34" charset="0"/>
                <a:ea typeface="Gadugi" panose="020B0502040204020203" pitchFamily="34" charset="0"/>
                <a:cs typeface="Times New Roman" panose="02020603050405020304" pitchFamily="18" charset="0"/>
              </a:rPr>
              <a:t> the data </a:t>
            </a:r>
            <a:r>
              <a:rPr lang="es-ES" sz="1600" dirty="0" err="1">
                <a:latin typeface="Gadugi" panose="020B0502040204020203" pitchFamily="34" charset="0"/>
                <a:ea typeface="Gadugi" panose="020B0502040204020203" pitchFamily="34" charset="0"/>
                <a:cs typeface="Times New Roman" panose="02020603050405020304" pitchFamily="18" charset="0"/>
              </a:rPr>
              <a:t>processed</a:t>
            </a:r>
            <a:r>
              <a:rPr lang="es-ES" sz="1600" dirty="0">
                <a:latin typeface="Gadugi" panose="020B0502040204020203" pitchFamily="34" charset="0"/>
                <a:ea typeface="Gadugi" panose="020B0502040204020203" pitchFamily="34" charset="0"/>
                <a:cs typeface="Times New Roman" panose="02020603050405020304" pitchFamily="18" charset="0"/>
              </a:rPr>
              <a:t> by data </a:t>
            </a:r>
            <a:r>
              <a:rPr lang="es-ES" sz="1600" dirty="0" err="1">
                <a:latin typeface="Gadugi" panose="020B0502040204020203" pitchFamily="34" charset="0"/>
                <a:ea typeface="Gadugi" panose="020B0502040204020203" pitchFamily="34" charset="0"/>
                <a:cs typeface="Times New Roman" panose="02020603050405020304" pitchFamily="18" charset="0"/>
              </a:rPr>
              <a:t>engineers</a:t>
            </a:r>
            <a:r>
              <a:rPr lang="es-ES" sz="1600" dirty="0">
                <a:latin typeface="Gadugi" panose="020B0502040204020203" pitchFamily="34" charset="0"/>
                <a:ea typeface="Gadugi" panose="020B0502040204020203" pitchFamily="34" charset="0"/>
                <a:cs typeface="Times New Roman" panose="02020603050405020304" pitchFamily="18" charset="0"/>
              </a:rPr>
              <a:t> and use </a:t>
            </a:r>
            <a:r>
              <a:rPr lang="es-ES" sz="1600" dirty="0" err="1">
                <a:latin typeface="Gadugi" panose="020B0502040204020203" pitchFamily="34" charset="0"/>
                <a:ea typeface="Gadugi" panose="020B0502040204020203" pitchFamily="34" charset="0"/>
                <a:cs typeface="Times New Roman" panose="02020603050405020304" pitchFamily="18" charset="0"/>
              </a:rPr>
              <a:t>it</a:t>
            </a:r>
            <a:r>
              <a:rPr lang="es-ES" sz="1600" dirty="0">
                <a:latin typeface="Gadugi" panose="020B0502040204020203" pitchFamily="34" charset="0"/>
                <a:ea typeface="Gadugi" panose="020B0502040204020203" pitchFamily="34" charset="0"/>
                <a:cs typeface="Times New Roman" panose="02020603050405020304" pitchFamily="18" charset="0"/>
              </a:rPr>
              <a:t> for </a:t>
            </a:r>
            <a:r>
              <a:rPr lang="es-ES" sz="1600" dirty="0" err="1">
                <a:latin typeface="Gadugi" panose="020B0502040204020203" pitchFamily="34" charset="0"/>
                <a:ea typeface="Gadugi" panose="020B0502040204020203" pitchFamily="34" charset="0"/>
                <a:cs typeface="Times New Roman" panose="02020603050405020304" pitchFamily="18" charset="0"/>
              </a:rPr>
              <a:t>further</a:t>
            </a:r>
            <a:r>
              <a:rPr lang="es-ES" sz="1600" dirty="0">
                <a:latin typeface="Gadugi" panose="020B0502040204020203" pitchFamily="34" charset="0"/>
                <a:ea typeface="Gadugi" panose="020B0502040204020203" pitchFamily="34" charset="0"/>
                <a:cs typeface="Times New Roman" panose="02020603050405020304" pitchFamily="18" charset="0"/>
              </a:rPr>
              <a:t> </a:t>
            </a:r>
            <a:r>
              <a:rPr lang="es-ES" sz="1600" dirty="0" err="1">
                <a:latin typeface="Gadugi" panose="020B0502040204020203" pitchFamily="34" charset="0"/>
                <a:ea typeface="Gadugi" panose="020B0502040204020203" pitchFamily="34" charset="0"/>
                <a:cs typeface="Times New Roman" panose="02020603050405020304" pitchFamily="18" charset="0"/>
              </a:rPr>
              <a:t>analysis</a:t>
            </a:r>
            <a:r>
              <a:rPr lang="es-ES" sz="1600" dirty="0">
                <a:latin typeface="Gadugi" panose="020B0502040204020203" pitchFamily="34" charset="0"/>
                <a:ea typeface="Gadugi" panose="020B0502040204020203" pitchFamily="34" charset="0"/>
                <a:cs typeface="Times New Roman" panose="02020603050405020304" pitchFamily="18" charset="0"/>
              </a:rPr>
              <a:t>.</a:t>
            </a:r>
          </a:p>
        </p:txBody>
      </p:sp>
      <p:sp>
        <p:nvSpPr>
          <p:cNvPr id="9" name="CuadroTexto 8">
            <a:extLst>
              <a:ext uri="{FF2B5EF4-FFF2-40B4-BE49-F238E27FC236}">
                <a16:creationId xmlns:a16="http://schemas.microsoft.com/office/drawing/2014/main" id="{90440685-81AE-61CA-E865-25830ACEF768}"/>
              </a:ext>
            </a:extLst>
          </p:cNvPr>
          <p:cNvSpPr txBox="1"/>
          <p:nvPr/>
        </p:nvSpPr>
        <p:spPr>
          <a:xfrm>
            <a:off x="2186924" y="4330462"/>
            <a:ext cx="2429961" cy="1179810"/>
          </a:xfrm>
          <a:prstGeom prst="rect">
            <a:avLst/>
          </a:prstGeom>
          <a:noFill/>
        </p:spPr>
        <p:txBody>
          <a:bodyPr wrap="square" rtlCol="0">
            <a:spAutoFit/>
          </a:bodyPr>
          <a:lstStyle/>
          <a:p>
            <a:pPr algn="ctr"/>
            <a:r>
              <a:rPr lang="es-ES" sz="1600" b="1" dirty="0">
                <a:solidFill>
                  <a:schemeClr val="accent1">
                    <a:lumMod val="40000"/>
                    <a:lumOff val="60000"/>
                  </a:schemeClr>
                </a:solidFill>
                <a:latin typeface="Gadugi" panose="020B0502040204020203" pitchFamily="34" charset="0"/>
                <a:ea typeface="Gadugi" panose="020B0502040204020203" pitchFamily="34" charset="0"/>
                <a:cs typeface="Times New Roman" panose="02020603050405020304" pitchFamily="18" charset="0"/>
              </a:rPr>
              <a:t>Data analyst</a:t>
            </a:r>
          </a:p>
          <a:p>
            <a:pPr algn="ctr">
              <a:spcBef>
                <a:spcPts val="844"/>
              </a:spcBef>
              <a:spcAft>
                <a:spcPts val="844"/>
              </a:spcAft>
            </a:pPr>
            <a:r>
              <a:rPr lang="es-ES" sz="1600" dirty="0" err="1">
                <a:latin typeface="Gadugi" panose="020B0502040204020203" pitchFamily="34" charset="0"/>
                <a:ea typeface="Gadugi" panose="020B0502040204020203" pitchFamily="34" charset="0"/>
                <a:cs typeface="Times New Roman" panose="02020603050405020304" pitchFamily="18" charset="0"/>
              </a:rPr>
              <a:t>They</a:t>
            </a:r>
            <a:r>
              <a:rPr lang="es-ES" sz="1600" dirty="0">
                <a:latin typeface="Gadugi" panose="020B0502040204020203" pitchFamily="34" charset="0"/>
                <a:ea typeface="Gadugi" panose="020B0502040204020203" pitchFamily="34" charset="0"/>
                <a:cs typeface="Times New Roman" panose="02020603050405020304" pitchFamily="18" charset="0"/>
              </a:rPr>
              <a:t> are </a:t>
            </a:r>
            <a:r>
              <a:rPr lang="es-ES" sz="1600" dirty="0" err="1">
                <a:latin typeface="Gadugi" panose="020B0502040204020203" pitchFamily="34" charset="0"/>
                <a:ea typeface="Gadugi" panose="020B0502040204020203" pitchFamily="34" charset="0"/>
                <a:cs typeface="Times New Roman" panose="02020603050405020304" pitchFamily="18" charset="0"/>
              </a:rPr>
              <a:t>specialized</a:t>
            </a:r>
            <a:r>
              <a:rPr lang="es-ES" sz="1600" dirty="0">
                <a:latin typeface="Gadugi" panose="020B0502040204020203" pitchFamily="34" charset="0"/>
                <a:ea typeface="Gadugi" panose="020B0502040204020203" pitchFamily="34" charset="0"/>
                <a:cs typeface="Times New Roman" panose="02020603050405020304" pitchFamily="18" charset="0"/>
              </a:rPr>
              <a:t> in the data </a:t>
            </a:r>
            <a:r>
              <a:rPr lang="es-ES" sz="1600" dirty="0" err="1">
                <a:latin typeface="Gadugi" panose="020B0502040204020203" pitchFamily="34" charset="0"/>
                <a:ea typeface="Gadugi" panose="020B0502040204020203" pitchFamily="34" charset="0"/>
                <a:cs typeface="Times New Roman" panose="02020603050405020304" pitchFamily="18" charset="0"/>
              </a:rPr>
              <a:t>analysis</a:t>
            </a:r>
            <a:r>
              <a:rPr lang="es-ES" sz="1600" dirty="0">
                <a:latin typeface="Gadugi" panose="020B0502040204020203" pitchFamily="34" charset="0"/>
                <a:ea typeface="Gadugi" panose="020B0502040204020203" pitchFamily="34" charset="0"/>
                <a:cs typeface="Times New Roman" panose="02020603050405020304" pitchFamily="18" charset="0"/>
              </a:rPr>
              <a:t> and </a:t>
            </a:r>
            <a:r>
              <a:rPr lang="es-ES" sz="1600" dirty="0" err="1">
                <a:latin typeface="Gadugi" panose="020B0502040204020203" pitchFamily="34" charset="0"/>
                <a:ea typeface="Gadugi" panose="020B0502040204020203" pitchFamily="34" charset="0"/>
                <a:cs typeface="Times New Roman" panose="02020603050405020304" pitchFamily="18" charset="0"/>
              </a:rPr>
              <a:t>interpretation</a:t>
            </a:r>
            <a:r>
              <a:rPr lang="es-ES" sz="1600" dirty="0">
                <a:latin typeface="Gadugi" panose="020B0502040204020203" pitchFamily="34" charset="0"/>
                <a:ea typeface="Gadugi" panose="020B0502040204020203" pitchFamily="34" charset="0"/>
                <a:cs typeface="Times New Roman" panose="02020603050405020304" pitchFamily="18" charset="0"/>
              </a:rPr>
              <a:t>.</a:t>
            </a:r>
          </a:p>
        </p:txBody>
      </p:sp>
      <p:sp>
        <p:nvSpPr>
          <p:cNvPr id="10" name="CuadroTexto 9">
            <a:extLst>
              <a:ext uri="{FF2B5EF4-FFF2-40B4-BE49-F238E27FC236}">
                <a16:creationId xmlns:a16="http://schemas.microsoft.com/office/drawing/2014/main" id="{6E2F40F7-A112-C46B-0D7F-CB9AE3BEE506}"/>
              </a:ext>
            </a:extLst>
          </p:cNvPr>
          <p:cNvSpPr txBox="1"/>
          <p:nvPr/>
        </p:nvSpPr>
        <p:spPr>
          <a:xfrm>
            <a:off x="9655408" y="4297456"/>
            <a:ext cx="1775751" cy="2410916"/>
          </a:xfrm>
          <a:prstGeom prst="rect">
            <a:avLst/>
          </a:prstGeom>
          <a:noFill/>
        </p:spPr>
        <p:txBody>
          <a:bodyPr wrap="square" rtlCol="0">
            <a:spAutoFit/>
          </a:bodyPr>
          <a:lstStyle/>
          <a:p>
            <a:pPr algn="ctr"/>
            <a:r>
              <a:rPr lang="es-ES" sz="1600" b="1" dirty="0">
                <a:solidFill>
                  <a:schemeClr val="accent1">
                    <a:lumMod val="40000"/>
                    <a:lumOff val="60000"/>
                  </a:schemeClr>
                </a:solidFill>
                <a:latin typeface="Gadugi" panose="020B0502040204020203" pitchFamily="34" charset="0"/>
                <a:ea typeface="Gadugi" panose="020B0502040204020203" pitchFamily="34" charset="0"/>
                <a:cs typeface="Times New Roman" panose="02020603050405020304" pitchFamily="18" charset="0"/>
              </a:rPr>
              <a:t>Destination managers</a:t>
            </a:r>
          </a:p>
          <a:p>
            <a:pPr algn="ctr">
              <a:spcBef>
                <a:spcPts val="844"/>
              </a:spcBef>
              <a:spcAft>
                <a:spcPts val="844"/>
              </a:spcAft>
            </a:pPr>
            <a:r>
              <a:rPr lang="es-ES" sz="1600" dirty="0" err="1">
                <a:latin typeface="Gadugi" panose="020B0502040204020203" pitchFamily="34" charset="0"/>
                <a:ea typeface="Gadugi" panose="020B0502040204020203" pitchFamily="34" charset="0"/>
                <a:cs typeface="Times New Roman" panose="02020603050405020304" pitchFamily="18" charset="0"/>
              </a:rPr>
              <a:t>They</a:t>
            </a:r>
            <a:r>
              <a:rPr lang="es-ES" sz="1600" dirty="0">
                <a:latin typeface="Gadugi" panose="020B0502040204020203" pitchFamily="34" charset="0"/>
                <a:ea typeface="Gadugi" panose="020B0502040204020203" pitchFamily="34" charset="0"/>
                <a:cs typeface="Times New Roman" panose="02020603050405020304" pitchFamily="18" charset="0"/>
              </a:rPr>
              <a:t> ensure </a:t>
            </a:r>
            <a:r>
              <a:rPr lang="es-ES" sz="1600" dirty="0" err="1">
                <a:latin typeface="Gadugi" panose="020B0502040204020203" pitchFamily="34" charset="0"/>
                <a:ea typeface="Gadugi" panose="020B0502040204020203" pitchFamily="34" charset="0"/>
                <a:cs typeface="Times New Roman" panose="02020603050405020304" pitchFamily="18" charset="0"/>
              </a:rPr>
              <a:t>that</a:t>
            </a:r>
            <a:r>
              <a:rPr lang="es-ES" sz="1600" dirty="0">
                <a:latin typeface="Gadugi" panose="020B0502040204020203" pitchFamily="34" charset="0"/>
                <a:ea typeface="Gadugi" panose="020B0502040204020203" pitchFamily="34" charset="0"/>
                <a:cs typeface="Times New Roman" panose="02020603050405020304" pitchFamily="18" charset="0"/>
              </a:rPr>
              <a:t> the data </a:t>
            </a:r>
            <a:r>
              <a:rPr lang="es-ES" sz="1600" dirty="0" err="1">
                <a:latin typeface="Gadugi" panose="020B0502040204020203" pitchFamily="34" charset="0"/>
                <a:ea typeface="Gadugi" panose="020B0502040204020203" pitchFamily="34" charset="0"/>
                <a:cs typeface="Times New Roman" panose="02020603050405020304" pitchFamily="18" charset="0"/>
              </a:rPr>
              <a:t>strategy</a:t>
            </a:r>
            <a:r>
              <a:rPr lang="es-ES" sz="1600" dirty="0">
                <a:latin typeface="Gadugi" panose="020B0502040204020203" pitchFamily="34" charset="0"/>
                <a:ea typeface="Gadugi" panose="020B0502040204020203" pitchFamily="34" charset="0"/>
                <a:cs typeface="Times New Roman" panose="02020603050405020304" pitchFamily="18" charset="0"/>
              </a:rPr>
              <a:t> </a:t>
            </a:r>
            <a:r>
              <a:rPr lang="es-ES" sz="1600" dirty="0" err="1">
                <a:latin typeface="Gadugi" panose="020B0502040204020203" pitchFamily="34" charset="0"/>
                <a:ea typeface="Gadugi" panose="020B0502040204020203" pitchFamily="34" charset="0"/>
                <a:cs typeface="Times New Roman" panose="02020603050405020304" pitchFamily="18" charset="0"/>
              </a:rPr>
              <a:t>is</a:t>
            </a:r>
            <a:r>
              <a:rPr lang="es-ES" sz="1600" dirty="0">
                <a:latin typeface="Gadugi" panose="020B0502040204020203" pitchFamily="34" charset="0"/>
                <a:ea typeface="Gadugi" panose="020B0502040204020203" pitchFamily="34" charset="0"/>
                <a:cs typeface="Times New Roman" panose="02020603050405020304" pitchFamily="18" charset="0"/>
              </a:rPr>
              <a:t> </a:t>
            </a:r>
            <a:r>
              <a:rPr lang="es-ES" sz="1600" dirty="0" err="1">
                <a:latin typeface="Gadugi" panose="020B0502040204020203" pitchFamily="34" charset="0"/>
                <a:ea typeface="Gadugi" panose="020B0502040204020203" pitchFamily="34" charset="0"/>
                <a:cs typeface="Times New Roman" panose="02020603050405020304" pitchFamily="18" charset="0"/>
              </a:rPr>
              <a:t>aligned</a:t>
            </a:r>
            <a:r>
              <a:rPr lang="es-ES" sz="1600" dirty="0">
                <a:latin typeface="Gadugi" panose="020B0502040204020203" pitchFamily="34" charset="0"/>
                <a:ea typeface="Gadugi" panose="020B0502040204020203" pitchFamily="34" charset="0"/>
                <a:cs typeface="Times New Roman" panose="02020603050405020304" pitchFamily="18" charset="0"/>
              </a:rPr>
              <a:t> with the </a:t>
            </a:r>
            <a:r>
              <a:rPr lang="es-ES" sz="1600" dirty="0" err="1">
                <a:latin typeface="Gadugi" panose="020B0502040204020203" pitchFamily="34" charset="0"/>
                <a:ea typeface="Gadugi" panose="020B0502040204020203" pitchFamily="34" charset="0"/>
                <a:cs typeface="Times New Roman" panose="02020603050405020304" pitchFamily="18" charset="0"/>
              </a:rPr>
              <a:t>destination's</a:t>
            </a:r>
            <a:r>
              <a:rPr lang="es-ES" sz="1600" dirty="0">
                <a:latin typeface="Gadugi" panose="020B0502040204020203" pitchFamily="34" charset="0"/>
                <a:ea typeface="Gadugi" panose="020B0502040204020203" pitchFamily="34" charset="0"/>
                <a:cs typeface="Times New Roman" panose="02020603050405020304" pitchFamily="18" charset="0"/>
              </a:rPr>
              <a:t> </a:t>
            </a:r>
            <a:r>
              <a:rPr lang="es-ES" sz="1600" dirty="0" err="1">
                <a:latin typeface="Gadugi" panose="020B0502040204020203" pitchFamily="34" charset="0"/>
                <a:ea typeface="Gadugi" panose="020B0502040204020203" pitchFamily="34" charset="0"/>
                <a:cs typeface="Times New Roman" panose="02020603050405020304" pitchFamily="18" charset="0"/>
              </a:rPr>
              <a:t>overall</a:t>
            </a:r>
            <a:r>
              <a:rPr lang="es-ES" sz="1600" dirty="0">
                <a:latin typeface="Gadugi" panose="020B0502040204020203" pitchFamily="34" charset="0"/>
                <a:ea typeface="Gadugi" panose="020B0502040204020203" pitchFamily="34" charset="0"/>
                <a:cs typeface="Times New Roman" panose="02020603050405020304" pitchFamily="18" charset="0"/>
              </a:rPr>
              <a:t> </a:t>
            </a:r>
            <a:r>
              <a:rPr lang="es-ES" sz="1600" dirty="0" err="1">
                <a:latin typeface="Gadugi" panose="020B0502040204020203" pitchFamily="34" charset="0"/>
                <a:ea typeface="Gadugi" panose="020B0502040204020203" pitchFamily="34" charset="0"/>
                <a:cs typeface="Times New Roman" panose="02020603050405020304" pitchFamily="18" charset="0"/>
              </a:rPr>
              <a:t>strategy</a:t>
            </a:r>
            <a:r>
              <a:rPr lang="es-ES" sz="1600" dirty="0">
                <a:latin typeface="Gadugi" panose="020B0502040204020203" pitchFamily="34" charset="0"/>
                <a:ea typeface="Gadugi" panose="020B0502040204020203" pitchFamily="34" charset="0"/>
                <a:cs typeface="Times New Roman" panose="02020603050405020304" pitchFamily="18" charset="0"/>
              </a:rPr>
              <a:t> and </a:t>
            </a:r>
            <a:r>
              <a:rPr lang="es-ES" sz="1600" dirty="0" err="1">
                <a:latin typeface="Gadugi" panose="020B0502040204020203" pitchFamily="34" charset="0"/>
                <a:ea typeface="Gadugi" panose="020B0502040204020203" pitchFamily="34" charset="0"/>
                <a:cs typeface="Times New Roman" panose="02020603050405020304" pitchFamily="18" charset="0"/>
              </a:rPr>
              <a:t>regulatory</a:t>
            </a:r>
            <a:r>
              <a:rPr lang="es-ES" sz="1600" dirty="0">
                <a:latin typeface="Gadugi" panose="020B0502040204020203" pitchFamily="34" charset="0"/>
                <a:ea typeface="Gadugi" panose="020B0502040204020203" pitchFamily="34" charset="0"/>
                <a:cs typeface="Times New Roman" panose="02020603050405020304" pitchFamily="18" charset="0"/>
              </a:rPr>
              <a:t> </a:t>
            </a:r>
            <a:r>
              <a:rPr lang="es-ES" sz="1600" dirty="0" err="1">
                <a:latin typeface="Gadugi" panose="020B0502040204020203" pitchFamily="34" charset="0"/>
                <a:ea typeface="Gadugi" panose="020B0502040204020203" pitchFamily="34" charset="0"/>
                <a:cs typeface="Times New Roman" panose="02020603050405020304" pitchFamily="18" charset="0"/>
              </a:rPr>
              <a:t>requirements</a:t>
            </a:r>
            <a:r>
              <a:rPr lang="es-ES" sz="1600" dirty="0">
                <a:latin typeface="Gadugi" panose="020B0502040204020203" pitchFamily="34" charset="0"/>
                <a:ea typeface="Gadugi" panose="020B0502040204020203" pitchFamily="34" charset="0"/>
                <a:cs typeface="Times New Roman" panose="02020603050405020304" pitchFamily="18" charset="0"/>
              </a:rPr>
              <a:t>.</a:t>
            </a:r>
          </a:p>
        </p:txBody>
      </p:sp>
      <p:pic>
        <p:nvPicPr>
          <p:cNvPr id="11" name="Imagen 10">
            <a:extLst>
              <a:ext uri="{FF2B5EF4-FFF2-40B4-BE49-F238E27FC236}">
                <a16:creationId xmlns:a16="http://schemas.microsoft.com/office/drawing/2014/main" id="{1F3B6D3B-7CA6-6596-82F8-FCC573015816}"/>
              </a:ext>
            </a:extLst>
          </p:cNvPr>
          <p:cNvPicPr>
            <a:picLocks noChangeAspect="1"/>
          </p:cNvPicPr>
          <p:nvPr/>
        </p:nvPicPr>
        <p:blipFill>
          <a:blip r:embed="rId3"/>
          <a:stretch>
            <a:fillRect/>
          </a:stretch>
        </p:blipFill>
        <p:spPr>
          <a:xfrm>
            <a:off x="9530141" y="2908214"/>
            <a:ext cx="2225299" cy="1191189"/>
          </a:xfrm>
          <a:prstGeom prst="rect">
            <a:avLst/>
          </a:prstGeom>
        </p:spPr>
      </p:pic>
      <p:pic>
        <p:nvPicPr>
          <p:cNvPr id="12" name="Imagen 11">
            <a:extLst>
              <a:ext uri="{FF2B5EF4-FFF2-40B4-BE49-F238E27FC236}">
                <a16:creationId xmlns:a16="http://schemas.microsoft.com/office/drawing/2014/main" id="{D748EF6E-D686-6AFB-4852-9A95D82F87E0}"/>
              </a:ext>
            </a:extLst>
          </p:cNvPr>
          <p:cNvPicPr>
            <a:picLocks noChangeAspect="1"/>
          </p:cNvPicPr>
          <p:nvPr/>
        </p:nvPicPr>
        <p:blipFill>
          <a:blip r:embed="rId4"/>
          <a:stretch>
            <a:fillRect/>
          </a:stretch>
        </p:blipFill>
        <p:spPr>
          <a:xfrm>
            <a:off x="2595921" y="2984607"/>
            <a:ext cx="2095304" cy="1173370"/>
          </a:xfrm>
          <a:prstGeom prst="rect">
            <a:avLst/>
          </a:prstGeom>
        </p:spPr>
      </p:pic>
      <p:pic>
        <p:nvPicPr>
          <p:cNvPr id="13" name="Imagen 12">
            <a:extLst>
              <a:ext uri="{FF2B5EF4-FFF2-40B4-BE49-F238E27FC236}">
                <a16:creationId xmlns:a16="http://schemas.microsoft.com/office/drawing/2014/main" id="{C447628F-6312-8087-C147-8E3BFAF927C8}"/>
              </a:ext>
            </a:extLst>
          </p:cNvPr>
          <p:cNvPicPr>
            <a:picLocks noChangeAspect="1"/>
          </p:cNvPicPr>
          <p:nvPr/>
        </p:nvPicPr>
        <p:blipFill>
          <a:blip r:embed="rId5"/>
          <a:stretch>
            <a:fillRect/>
          </a:stretch>
        </p:blipFill>
        <p:spPr>
          <a:xfrm>
            <a:off x="5253271" y="2952195"/>
            <a:ext cx="1893392" cy="1173370"/>
          </a:xfrm>
          <a:prstGeom prst="rect">
            <a:avLst/>
          </a:prstGeom>
        </p:spPr>
      </p:pic>
      <p:pic>
        <p:nvPicPr>
          <p:cNvPr id="14" name="Imagen 13">
            <a:extLst>
              <a:ext uri="{FF2B5EF4-FFF2-40B4-BE49-F238E27FC236}">
                <a16:creationId xmlns:a16="http://schemas.microsoft.com/office/drawing/2014/main" id="{7CB094DC-4D14-E22B-B645-93FFE0A150C9}"/>
              </a:ext>
            </a:extLst>
          </p:cNvPr>
          <p:cNvPicPr>
            <a:picLocks noChangeAspect="1"/>
          </p:cNvPicPr>
          <p:nvPr/>
        </p:nvPicPr>
        <p:blipFill>
          <a:blip r:embed="rId6"/>
          <a:stretch>
            <a:fillRect/>
          </a:stretch>
        </p:blipFill>
        <p:spPr>
          <a:xfrm>
            <a:off x="7785500" y="2839725"/>
            <a:ext cx="1466352" cy="1466352"/>
          </a:xfrm>
          <a:prstGeom prst="rect">
            <a:avLst/>
          </a:prstGeom>
        </p:spPr>
      </p:pic>
      <p:graphicFrame>
        <p:nvGraphicFramePr>
          <p:cNvPr id="15" name="Tabla 22">
            <a:extLst>
              <a:ext uri="{FF2B5EF4-FFF2-40B4-BE49-F238E27FC236}">
                <a16:creationId xmlns:a16="http://schemas.microsoft.com/office/drawing/2014/main" id="{D090FAA9-C0D1-4C51-E47A-C55D7239B87F}"/>
              </a:ext>
            </a:extLst>
          </p:cNvPr>
          <p:cNvGraphicFramePr>
            <a:graphicFrameLocks noGrp="1"/>
          </p:cNvGraphicFramePr>
          <p:nvPr/>
        </p:nvGraphicFramePr>
        <p:xfrm>
          <a:off x="1514171" y="1345144"/>
          <a:ext cx="10241269" cy="1421777"/>
        </p:xfrm>
        <a:graphic>
          <a:graphicData uri="http://schemas.openxmlformats.org/drawingml/2006/table">
            <a:tbl>
              <a:tblPr firstRow="1" bandRow="1">
                <a:tableStyleId>{5C22544A-7EE6-4342-B048-85BDC9FD1C3A}</a:tableStyleId>
              </a:tblPr>
              <a:tblGrid>
                <a:gridCol w="1118630">
                  <a:extLst>
                    <a:ext uri="{9D8B030D-6E8A-4147-A177-3AD203B41FA5}">
                      <a16:colId xmlns:a16="http://schemas.microsoft.com/office/drawing/2014/main" val="512893281"/>
                    </a:ext>
                  </a:extLst>
                </a:gridCol>
                <a:gridCol w="2587381">
                  <a:extLst>
                    <a:ext uri="{9D8B030D-6E8A-4147-A177-3AD203B41FA5}">
                      <a16:colId xmlns:a16="http://schemas.microsoft.com/office/drawing/2014/main" val="2529826659"/>
                    </a:ext>
                  </a:extLst>
                </a:gridCol>
                <a:gridCol w="2488557">
                  <a:extLst>
                    <a:ext uri="{9D8B030D-6E8A-4147-A177-3AD203B41FA5}">
                      <a16:colId xmlns:a16="http://schemas.microsoft.com/office/drawing/2014/main" val="310988865"/>
                    </a:ext>
                  </a:extLst>
                </a:gridCol>
                <a:gridCol w="4046701">
                  <a:extLst>
                    <a:ext uri="{9D8B030D-6E8A-4147-A177-3AD203B41FA5}">
                      <a16:colId xmlns:a16="http://schemas.microsoft.com/office/drawing/2014/main" val="838309225"/>
                    </a:ext>
                  </a:extLst>
                </a:gridCol>
              </a:tblGrid>
              <a:tr h="0">
                <a:tc>
                  <a:txBody>
                    <a:bodyPr/>
                    <a:lstStyle/>
                    <a:p>
                      <a:endParaRPr lang="en-GB">
                        <a:latin typeface="Gadugi" panose="020B0502040204020203" pitchFamily="34" charset="0"/>
                        <a:ea typeface="Gadugi" panose="020B0502040204020203" pitchFamily="34" charset="0"/>
                      </a:endParaRP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a:latin typeface="Gadugi" panose="020B0502040204020203" pitchFamily="34" charset="0"/>
                          <a:ea typeface="Gadugi" panose="020B0502040204020203" pitchFamily="34" charset="0"/>
                        </a:rPr>
                        <a:t>STAGE 1: </a:t>
                      </a:r>
                    </a:p>
                    <a:p>
                      <a:pPr algn="ctr"/>
                      <a:r>
                        <a:rPr lang="en-GB" sz="1400">
                          <a:latin typeface="Gadugi" panose="020B0502040204020203" pitchFamily="34" charset="0"/>
                          <a:ea typeface="Gadugi" panose="020B0502040204020203" pitchFamily="34" charset="0"/>
                        </a:rPr>
                        <a:t>Destination Marketing</a:t>
                      </a: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a:latin typeface="Gadugi" panose="020B0502040204020203" pitchFamily="34" charset="0"/>
                          <a:ea typeface="Gadugi" panose="020B0502040204020203" pitchFamily="34" charset="0"/>
                        </a:rPr>
                        <a:t>STAGE 2:</a:t>
                      </a:r>
                    </a:p>
                    <a:p>
                      <a:pPr algn="ctr"/>
                      <a:r>
                        <a:rPr lang="en-GB" sz="1400">
                          <a:latin typeface="Gadugi" panose="020B0502040204020203" pitchFamily="34" charset="0"/>
                          <a:ea typeface="Gadugi" panose="020B0502040204020203" pitchFamily="34" charset="0"/>
                        </a:rPr>
                        <a:t>Destination Management</a:t>
                      </a:r>
                    </a:p>
                  </a:txBody>
                  <a:tcPr>
                    <a:lnB w="38100" cap="flat" cmpd="sng" algn="ctr">
                      <a:solidFill>
                        <a:schemeClr val="bg1"/>
                      </a:solidFill>
                      <a:prstDash val="solid"/>
                      <a:round/>
                      <a:headEnd type="none" w="med" len="med"/>
                      <a:tailEnd type="none" w="med" len="med"/>
                    </a:lnB>
                    <a:solidFill>
                      <a:srgbClr val="2842A2"/>
                    </a:solidFill>
                  </a:tcPr>
                </a:tc>
                <a:tc>
                  <a:txBody>
                    <a:bodyPr/>
                    <a:lstStyle/>
                    <a:p>
                      <a:pPr algn="ctr"/>
                      <a:r>
                        <a:rPr lang="en-GB" sz="1400">
                          <a:latin typeface="Gadugi" panose="020B0502040204020203" pitchFamily="34" charset="0"/>
                          <a:ea typeface="Gadugi" panose="020B0502040204020203" pitchFamily="34" charset="0"/>
                        </a:rPr>
                        <a:t>STAGE 3:</a:t>
                      </a:r>
                    </a:p>
                    <a:p>
                      <a:pPr algn="ctr"/>
                      <a:r>
                        <a:rPr lang="en-GB" sz="1400">
                          <a:latin typeface="Gadugi" panose="020B0502040204020203" pitchFamily="34" charset="0"/>
                          <a:ea typeface="Gadugi" panose="020B0502040204020203" pitchFamily="34" charset="0"/>
                        </a:rPr>
                        <a:t>Destination Stewardship</a:t>
                      </a:r>
                    </a:p>
                  </a:txBody>
                  <a:tcPr>
                    <a:lnB w="38100" cap="flat" cmpd="sng" algn="ctr">
                      <a:solidFill>
                        <a:schemeClr val="bg1"/>
                      </a:solidFill>
                      <a:prstDash val="solid"/>
                      <a:round/>
                      <a:headEnd type="none" w="med" len="med"/>
                      <a:tailEnd type="none" w="med" len="med"/>
                    </a:lnB>
                    <a:solidFill>
                      <a:srgbClr val="2842A2"/>
                    </a:solidFill>
                  </a:tcPr>
                </a:tc>
                <a:extLst>
                  <a:ext uri="{0D108BD9-81ED-4DB2-BD59-A6C34878D82A}">
                    <a16:rowId xmlns:a16="http://schemas.microsoft.com/office/drawing/2014/main" val="3406187280"/>
                  </a:ext>
                </a:extLst>
              </a:tr>
              <a:tr h="903617">
                <a:tc>
                  <a:txBody>
                    <a:bodyPr/>
                    <a:lstStyle/>
                    <a:p>
                      <a:pPr algn="ctr"/>
                      <a:endParaRPr lang="en-GB" sz="1000" b="1" dirty="0">
                        <a:solidFill>
                          <a:schemeClr val="bg1"/>
                        </a:solidFill>
                        <a:latin typeface="Gadugi" panose="020B0502040204020203" pitchFamily="34" charset="0"/>
                        <a:ea typeface="Gadugi" panose="020B0502040204020203" pitchFamily="34" charset="0"/>
                      </a:endParaRPr>
                    </a:p>
                    <a:p>
                      <a:pPr algn="ctr"/>
                      <a:endParaRPr lang="en-GB" sz="1000" b="1" dirty="0">
                        <a:solidFill>
                          <a:schemeClr val="bg1"/>
                        </a:solidFill>
                        <a:latin typeface="Gadugi" panose="020B0502040204020203" pitchFamily="34" charset="0"/>
                        <a:ea typeface="Gadugi" panose="020B0502040204020203" pitchFamily="34" charset="0"/>
                      </a:endParaRPr>
                    </a:p>
                    <a:p>
                      <a:pPr algn="ctr"/>
                      <a:r>
                        <a:rPr lang="en-GB" sz="1000" b="1" dirty="0">
                          <a:solidFill>
                            <a:schemeClr val="bg1"/>
                          </a:solidFill>
                          <a:latin typeface="Gadugi" panose="020B0502040204020203" pitchFamily="34" charset="0"/>
                          <a:ea typeface="Gadugi" panose="020B0502040204020203" pitchFamily="34" charset="0"/>
                        </a:rPr>
                        <a:t>Jobs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842A2"/>
                    </a:solidFill>
                  </a:tcPr>
                </a:tc>
                <a:tc>
                  <a:txBody>
                    <a:bodyPr/>
                    <a:lstStyle/>
                    <a:p>
                      <a:pPr marL="0" indent="0" algn="ctr">
                        <a:buFontTx/>
                        <a:buNone/>
                      </a:pPr>
                      <a:endParaRPr lang="en-GB" sz="1200" dirty="0">
                        <a:latin typeface="Gadugi" panose="020B0502040204020203" pitchFamily="34" charset="0"/>
                        <a:ea typeface="Gadugi" panose="020B0502040204020203" pitchFamily="34" charset="0"/>
                        <a:cs typeface="Calibri" panose="020F0502020204030204" pitchFamily="34" charset="0"/>
                      </a:endParaRPr>
                    </a:p>
                    <a:p>
                      <a:pPr marL="0" indent="0" algn="ctr">
                        <a:buFontTx/>
                        <a:buNone/>
                      </a:pPr>
                      <a:r>
                        <a:rPr lang="en-GB" sz="1200" dirty="0">
                          <a:latin typeface="Gadugi" panose="020B0502040204020203" pitchFamily="34" charset="0"/>
                          <a:ea typeface="Gadugi" panose="020B0502040204020203" pitchFamily="34" charset="0"/>
                          <a:cs typeface="Calibri" panose="020F0502020204030204" pitchFamily="34" charset="0"/>
                        </a:rPr>
                        <a:t>Marketing manager with data analytic function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indent="0" algn="ctr">
                        <a:buFontTx/>
                        <a:buNone/>
                      </a:pPr>
                      <a:endParaRPr lang="es-ES" sz="1200" dirty="0">
                        <a:latin typeface="Gadugi" panose="020B0502040204020203" pitchFamily="34" charset="0"/>
                        <a:ea typeface="Gadugi" panose="020B0502040204020203" pitchFamily="34" charset="0"/>
                      </a:endParaRPr>
                    </a:p>
                    <a:p>
                      <a:pPr marL="0" indent="0" algn="ctr">
                        <a:buFontTx/>
                        <a:buNone/>
                      </a:pPr>
                      <a:r>
                        <a:rPr lang="es-ES" sz="1200" dirty="0">
                          <a:latin typeface="Gadugi" panose="020B0502040204020203" pitchFamily="34" charset="0"/>
                          <a:ea typeface="Gadugi" panose="020B0502040204020203" pitchFamily="34" charset="0"/>
                        </a:rPr>
                        <a:t>Data analyst/data engineer + business analyst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dirty="0">
                        <a:latin typeface="Gadugi" panose="020B0502040204020203" pitchFamily="34" charset="0"/>
                        <a:ea typeface="Gadug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latin typeface="Gadugi" panose="020B0502040204020203" pitchFamily="34" charset="0"/>
                          <a:ea typeface="Gadugi" panose="020B0502040204020203" pitchFamily="34" charset="0"/>
                        </a:rPr>
                        <a:t>Data analyst + data engineer + data scientist + business analyst + stakeholder – collaboration manager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023183009"/>
                  </a:ext>
                </a:extLst>
              </a:tr>
            </a:tbl>
          </a:graphicData>
        </a:graphic>
      </p:graphicFrame>
    </p:spTree>
    <p:extLst>
      <p:ext uri="{BB962C8B-B14F-4D97-AF65-F5344CB8AC3E}">
        <p14:creationId xmlns:p14="http://schemas.microsoft.com/office/powerpoint/2010/main" val="2219695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200" b="1">
                <a:solidFill>
                  <a:srgbClr val="2842A2"/>
                </a:solidFill>
                <a:latin typeface="Arial"/>
                <a:ea typeface="Arial"/>
                <a:cs typeface="Arial"/>
                <a:sym typeface="Arial"/>
              </a:rPr>
              <a:t>Jobs</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sz="32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CuadroTexto 6">
            <a:extLst>
              <a:ext uri="{FF2B5EF4-FFF2-40B4-BE49-F238E27FC236}">
                <a16:creationId xmlns:a16="http://schemas.microsoft.com/office/drawing/2014/main" id="{3419FC93-5C38-7C22-482A-FF02077C36F1}"/>
              </a:ext>
            </a:extLst>
          </p:cNvPr>
          <p:cNvSpPr txBox="1"/>
          <p:nvPr/>
        </p:nvSpPr>
        <p:spPr>
          <a:xfrm>
            <a:off x="1576391" y="1509211"/>
            <a:ext cx="8568952" cy="4801314"/>
          </a:xfrm>
          <a:prstGeom prst="rect">
            <a:avLst/>
          </a:prstGeom>
          <a:noFill/>
        </p:spPr>
        <p:txBody>
          <a:bodyPr wrap="square" rtlCol="0">
            <a:spAutoFit/>
          </a:bodyPr>
          <a:lstStyle/>
          <a:p>
            <a:pPr algn="ctr"/>
            <a:r>
              <a:rPr lang="es-ES" sz="3200" b="1" dirty="0" err="1">
                <a:solidFill>
                  <a:srgbClr val="2842A2"/>
                </a:solidFill>
                <a:effectLst/>
                <a:latin typeface="Calibri" panose="020F0502020204030204" pitchFamily="34" charset="0"/>
                <a:cs typeface="Calibri" panose="020F0502020204030204" pitchFamily="34" charset="0"/>
              </a:rPr>
              <a:t>Survey</a:t>
            </a:r>
            <a:r>
              <a:rPr lang="es-ES" sz="3200" b="1" dirty="0">
                <a:solidFill>
                  <a:srgbClr val="2842A2"/>
                </a:solidFill>
                <a:effectLst/>
                <a:latin typeface="Calibri" panose="020F0502020204030204" pitchFamily="34" charset="0"/>
                <a:cs typeface="Calibri" panose="020F0502020204030204" pitchFamily="34" charset="0"/>
              </a:rPr>
              <a:t> </a:t>
            </a:r>
            <a:r>
              <a:rPr lang="es-ES" sz="3200" b="1" dirty="0" err="1">
                <a:solidFill>
                  <a:srgbClr val="2842A2"/>
                </a:solidFill>
                <a:effectLst/>
                <a:latin typeface="Calibri" panose="020F0502020204030204" pitchFamily="34" charset="0"/>
                <a:cs typeface="Calibri" panose="020F0502020204030204" pitchFamily="34" charset="0"/>
              </a:rPr>
              <a:t>on</a:t>
            </a:r>
            <a:r>
              <a:rPr lang="es-ES" sz="3200" b="1" dirty="0">
                <a:solidFill>
                  <a:srgbClr val="2842A2"/>
                </a:solidFill>
                <a:effectLst/>
                <a:latin typeface="Calibri" panose="020F0502020204030204" pitchFamily="34" charset="0"/>
                <a:cs typeface="Calibri" panose="020F0502020204030204" pitchFamily="34" charset="0"/>
              </a:rPr>
              <a:t> the future of </a:t>
            </a:r>
            <a:r>
              <a:rPr lang="es-ES" sz="3200" b="1" dirty="0" err="1">
                <a:solidFill>
                  <a:srgbClr val="2842A2"/>
                </a:solidFill>
                <a:effectLst/>
                <a:latin typeface="Calibri" panose="020F0502020204030204" pitchFamily="34" charset="0"/>
                <a:cs typeface="Calibri" panose="020F0502020204030204" pitchFamily="34" charset="0"/>
              </a:rPr>
              <a:t>work</a:t>
            </a:r>
            <a:r>
              <a:rPr lang="es-ES" sz="3200" b="1" dirty="0">
                <a:solidFill>
                  <a:srgbClr val="2842A2"/>
                </a:solidFill>
                <a:effectLst/>
                <a:latin typeface="Calibri" panose="020F0502020204030204" pitchFamily="34" charset="0"/>
                <a:cs typeface="Calibri" panose="020F0502020204030204" pitchFamily="34" charset="0"/>
              </a:rPr>
              <a:t> and skills development in tourism </a:t>
            </a:r>
            <a:r>
              <a:rPr lang="es-ES" sz="3200" b="1" dirty="0" err="1">
                <a:solidFill>
                  <a:srgbClr val="2842A2"/>
                </a:solidFill>
                <a:effectLst/>
                <a:latin typeface="Calibri" panose="020F0502020204030204" pitchFamily="34" charset="0"/>
                <a:cs typeface="Calibri" panose="020F0502020204030204" pitchFamily="34" charset="0"/>
              </a:rPr>
              <a:t>developed</a:t>
            </a:r>
            <a:r>
              <a:rPr lang="es-ES" sz="3200" b="1" dirty="0">
                <a:solidFill>
                  <a:srgbClr val="2842A2"/>
                </a:solidFill>
                <a:effectLst/>
                <a:latin typeface="Calibri" panose="020F0502020204030204" pitchFamily="34" charset="0"/>
                <a:cs typeface="Calibri" panose="020F0502020204030204" pitchFamily="34" charset="0"/>
              </a:rPr>
              <a:t> by UNWTO </a:t>
            </a:r>
          </a:p>
          <a:p>
            <a:pPr algn="ctr"/>
            <a:endParaRPr lang="es-ES" sz="3200" b="1" dirty="0">
              <a:solidFill>
                <a:schemeClr val="accent1"/>
              </a:solidFill>
              <a:effectLst/>
              <a:latin typeface="Calibri" panose="020F0502020204030204" pitchFamily="34" charset="0"/>
              <a:cs typeface="Calibri" panose="020F0502020204030204" pitchFamily="34" charset="0"/>
            </a:endParaRPr>
          </a:p>
          <a:p>
            <a:pPr algn="ctr"/>
            <a:r>
              <a:rPr lang="es-ES" sz="3200" b="1" dirty="0">
                <a:solidFill>
                  <a:schemeClr val="bg1">
                    <a:lumMod val="50000"/>
                  </a:schemeClr>
                </a:solidFill>
                <a:effectLst/>
                <a:latin typeface="Calibri" panose="020F0502020204030204" pitchFamily="34" charset="0"/>
                <a:cs typeface="Calibri" panose="020F0502020204030204" pitchFamily="34" charset="0"/>
              </a:rPr>
              <a:t>1.400 interviews </a:t>
            </a:r>
            <a:r>
              <a:rPr lang="es-ES" sz="3200" b="1" dirty="0" err="1">
                <a:solidFill>
                  <a:schemeClr val="bg1">
                    <a:lumMod val="50000"/>
                  </a:schemeClr>
                </a:solidFill>
                <a:effectLst/>
                <a:latin typeface="Calibri" panose="020F0502020204030204" pitchFamily="34" charset="0"/>
                <a:cs typeface="Calibri" panose="020F0502020204030204" pitchFamily="34" charset="0"/>
              </a:rPr>
              <a:t>worldwide</a:t>
            </a:r>
            <a:r>
              <a:rPr lang="es-ES" sz="3200" b="1" dirty="0">
                <a:solidFill>
                  <a:schemeClr val="bg1">
                    <a:lumMod val="50000"/>
                  </a:schemeClr>
                </a:solidFill>
                <a:effectLst/>
                <a:latin typeface="Calibri" panose="020F0502020204030204" pitchFamily="34" charset="0"/>
                <a:cs typeface="Calibri" panose="020F0502020204030204" pitchFamily="34" charset="0"/>
              </a:rPr>
              <a:t> </a:t>
            </a:r>
          </a:p>
          <a:p>
            <a:pPr algn="ctr"/>
            <a:endParaRPr lang="es-ES" sz="3200" b="1" dirty="0">
              <a:solidFill>
                <a:schemeClr val="accent1"/>
              </a:solidFill>
              <a:effectLst/>
              <a:latin typeface="Calibri" panose="020F0502020204030204" pitchFamily="34" charset="0"/>
              <a:cs typeface="Calibri" panose="020F0502020204030204" pitchFamily="34" charset="0"/>
            </a:endParaRPr>
          </a:p>
          <a:p>
            <a:pPr algn="ctr"/>
            <a:r>
              <a:rPr lang="es-ES" sz="3200" b="1" dirty="0" err="1">
                <a:solidFill>
                  <a:srgbClr val="FFC000"/>
                </a:solidFill>
                <a:effectLst/>
                <a:latin typeface="Calibri" panose="020F0502020204030204" pitchFamily="34" charset="0"/>
                <a:cs typeface="Calibri" panose="020F0502020204030204" pitchFamily="34" charset="0"/>
              </a:rPr>
              <a:t>Workers</a:t>
            </a:r>
            <a:r>
              <a:rPr lang="es-ES" sz="3200" b="1" dirty="0">
                <a:solidFill>
                  <a:srgbClr val="FFC000"/>
                </a:solidFill>
                <a:effectLst/>
                <a:latin typeface="Calibri" panose="020F0502020204030204" pitchFamily="34" charset="0"/>
                <a:cs typeface="Calibri" panose="020F0502020204030204" pitchFamily="34" charset="0"/>
              </a:rPr>
              <a:t> &amp; </a:t>
            </a:r>
            <a:r>
              <a:rPr lang="es-ES" sz="3200" b="1" dirty="0" err="1">
                <a:solidFill>
                  <a:srgbClr val="FFC000"/>
                </a:solidFill>
                <a:effectLst/>
                <a:latin typeface="Calibri" panose="020F0502020204030204" pitchFamily="34" charset="0"/>
                <a:cs typeface="Calibri" panose="020F0502020204030204" pitchFamily="34" charset="0"/>
              </a:rPr>
              <a:t>Students</a:t>
            </a:r>
            <a:r>
              <a:rPr lang="es-ES" sz="3200" b="1" dirty="0">
                <a:solidFill>
                  <a:srgbClr val="FFC000"/>
                </a:solidFill>
                <a:effectLst/>
                <a:latin typeface="Calibri" panose="020F0502020204030204" pitchFamily="34" charset="0"/>
                <a:cs typeface="Calibri" panose="020F0502020204030204" pitchFamily="34" charset="0"/>
              </a:rPr>
              <a:t> </a:t>
            </a:r>
          </a:p>
          <a:p>
            <a:pPr algn="ctr"/>
            <a:r>
              <a:rPr lang="es-ES" sz="3200" b="1" dirty="0" err="1">
                <a:solidFill>
                  <a:srgbClr val="FFC000"/>
                </a:solidFill>
                <a:effectLst/>
                <a:latin typeface="Calibri" panose="020F0502020204030204" pitchFamily="34" charset="0"/>
                <a:cs typeface="Calibri" panose="020F0502020204030204" pitchFamily="34" charset="0"/>
              </a:rPr>
              <a:t>Public</a:t>
            </a:r>
            <a:r>
              <a:rPr lang="es-ES" sz="3200" b="1" dirty="0">
                <a:solidFill>
                  <a:srgbClr val="FFC000"/>
                </a:solidFill>
                <a:effectLst/>
                <a:latin typeface="Calibri" panose="020F0502020204030204" pitchFamily="34" charset="0"/>
                <a:cs typeface="Calibri" panose="020F0502020204030204" pitchFamily="34" charset="0"/>
              </a:rPr>
              <a:t> Sector </a:t>
            </a:r>
          </a:p>
          <a:p>
            <a:pPr algn="ctr"/>
            <a:r>
              <a:rPr lang="es-ES" sz="3200" b="1" dirty="0" err="1">
                <a:solidFill>
                  <a:srgbClr val="FFC000"/>
                </a:solidFill>
                <a:effectLst/>
                <a:latin typeface="Calibri" panose="020F0502020204030204" pitchFamily="34" charset="0"/>
                <a:cs typeface="Calibri" panose="020F0502020204030204" pitchFamily="34" charset="0"/>
              </a:rPr>
              <a:t>Companies</a:t>
            </a:r>
            <a:r>
              <a:rPr lang="es-ES" sz="3200" b="1" dirty="0">
                <a:solidFill>
                  <a:srgbClr val="FFC000"/>
                </a:solidFill>
                <a:effectLst/>
                <a:latin typeface="Calibri" panose="020F0502020204030204" pitchFamily="34" charset="0"/>
                <a:cs typeface="Calibri" panose="020F0502020204030204" pitchFamily="34" charset="0"/>
              </a:rPr>
              <a:t> </a:t>
            </a:r>
          </a:p>
          <a:p>
            <a:pPr algn="ctr"/>
            <a:r>
              <a:rPr lang="es-ES" sz="3200" b="1" dirty="0" err="1">
                <a:solidFill>
                  <a:srgbClr val="FFC000"/>
                </a:solidFill>
                <a:effectLst/>
                <a:latin typeface="Calibri" panose="020F0502020204030204" pitchFamily="34" charset="0"/>
                <a:cs typeface="Calibri" panose="020F0502020204030204" pitchFamily="34" charset="0"/>
              </a:rPr>
              <a:t>Educational</a:t>
            </a:r>
            <a:r>
              <a:rPr lang="es-ES" sz="3200" b="1" dirty="0">
                <a:solidFill>
                  <a:srgbClr val="FFC000"/>
                </a:solidFill>
                <a:effectLst/>
                <a:latin typeface="Calibri" panose="020F0502020204030204" pitchFamily="34" charset="0"/>
                <a:cs typeface="Calibri" panose="020F0502020204030204" pitchFamily="34" charset="0"/>
              </a:rPr>
              <a:t> </a:t>
            </a:r>
            <a:r>
              <a:rPr lang="es-ES" sz="3200" b="1" dirty="0" err="1">
                <a:solidFill>
                  <a:srgbClr val="FFC000"/>
                </a:solidFill>
                <a:effectLst/>
                <a:latin typeface="Calibri" panose="020F0502020204030204" pitchFamily="34" charset="0"/>
                <a:cs typeface="Calibri" panose="020F0502020204030204" pitchFamily="34" charset="0"/>
              </a:rPr>
              <a:t>institutions</a:t>
            </a:r>
            <a:r>
              <a:rPr lang="es-ES" sz="3200" b="1" dirty="0">
                <a:solidFill>
                  <a:srgbClr val="FFC000"/>
                </a:solidFill>
                <a:effectLst/>
                <a:latin typeface="Calibri" panose="020F0502020204030204" pitchFamily="34" charset="0"/>
                <a:cs typeface="Calibri" panose="020F0502020204030204" pitchFamily="34" charset="0"/>
              </a:rPr>
              <a:t> </a:t>
            </a:r>
            <a:endParaRPr lang="es-ES" sz="3200" dirty="0">
              <a:solidFill>
                <a:srgbClr val="FFC000"/>
              </a:solidFill>
              <a:effectLst/>
              <a:latin typeface="Calibri" panose="020F0502020204030204" pitchFamily="34" charset="0"/>
              <a:cs typeface="Calibri" panose="020F0502020204030204" pitchFamily="34" charset="0"/>
            </a:endParaRPr>
          </a:p>
          <a:p>
            <a:pPr algn="just"/>
            <a:endParaRPr lang="es-ES" b="1" dirty="0">
              <a:solidFill>
                <a:srgbClr val="B30135"/>
              </a:solidFill>
              <a:effectLst/>
            </a:endParaRPr>
          </a:p>
        </p:txBody>
      </p:sp>
    </p:spTree>
    <p:extLst>
      <p:ext uri="{BB962C8B-B14F-4D97-AF65-F5344CB8AC3E}">
        <p14:creationId xmlns:p14="http://schemas.microsoft.com/office/powerpoint/2010/main" val="2876759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200" b="1">
                <a:solidFill>
                  <a:srgbClr val="2842A2"/>
                </a:solidFill>
                <a:latin typeface="Arial"/>
                <a:ea typeface="Arial"/>
                <a:cs typeface="Arial"/>
                <a:sym typeface="Arial"/>
              </a:rPr>
              <a:t>Jobs</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sz="32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Imagen 2">
            <a:extLst>
              <a:ext uri="{FF2B5EF4-FFF2-40B4-BE49-F238E27FC236}">
                <a16:creationId xmlns:a16="http://schemas.microsoft.com/office/drawing/2014/main" id="{74F88750-089C-99D9-A4C6-BB949C486B4A}"/>
              </a:ext>
            </a:extLst>
          </p:cNvPr>
          <p:cNvPicPr>
            <a:picLocks noChangeAspect="1"/>
          </p:cNvPicPr>
          <p:nvPr/>
        </p:nvPicPr>
        <p:blipFill rotWithShape="1">
          <a:blip r:embed="rId3">
            <a:extLst>
              <a:ext uri="{28A0092B-C50C-407E-A947-70E740481C1C}">
                <a14:useLocalDpi xmlns:a14="http://schemas.microsoft.com/office/drawing/2010/main" val="0"/>
              </a:ext>
            </a:extLst>
          </a:blip>
          <a:srcRect l="8794" r="3191"/>
          <a:stretch/>
        </p:blipFill>
        <p:spPr>
          <a:xfrm>
            <a:off x="1720407" y="1214966"/>
            <a:ext cx="8280920" cy="5292390"/>
          </a:xfrm>
          <a:prstGeom prst="rect">
            <a:avLst/>
          </a:prstGeom>
        </p:spPr>
      </p:pic>
    </p:spTree>
    <p:extLst>
      <p:ext uri="{BB962C8B-B14F-4D97-AF65-F5344CB8AC3E}">
        <p14:creationId xmlns:p14="http://schemas.microsoft.com/office/powerpoint/2010/main" val="124723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200" b="1">
                <a:solidFill>
                  <a:srgbClr val="2842A2"/>
                </a:solidFill>
                <a:latin typeface="Arial"/>
                <a:ea typeface="Arial"/>
                <a:cs typeface="Arial"/>
                <a:sym typeface="Arial"/>
              </a:rPr>
              <a:t>Jobs</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842A2"/>
              </a:solidFill>
              <a:effectLst/>
              <a:uLnTx/>
              <a:uFillTx/>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lang="en-US" sz="3200" b="1">
              <a:solidFill>
                <a:srgbClr val="2842A2"/>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sz="32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Imagen 5">
            <a:extLst>
              <a:ext uri="{FF2B5EF4-FFF2-40B4-BE49-F238E27FC236}">
                <a16:creationId xmlns:a16="http://schemas.microsoft.com/office/drawing/2014/main" id="{B79B4EBC-5E30-DBFD-A86C-1E9C375EA5E0}"/>
              </a:ext>
            </a:extLst>
          </p:cNvPr>
          <p:cNvPicPr>
            <a:picLocks noChangeAspect="1"/>
          </p:cNvPicPr>
          <p:nvPr/>
        </p:nvPicPr>
        <p:blipFill rotWithShape="1">
          <a:blip r:embed="rId3">
            <a:extLst>
              <a:ext uri="{28A0092B-C50C-407E-A947-70E740481C1C}">
                <a14:useLocalDpi xmlns:a14="http://schemas.microsoft.com/office/drawing/2010/main" val="0"/>
              </a:ext>
            </a:extLst>
          </a:blip>
          <a:srcRect l="26061" t="3670" r="25540" b="8892"/>
          <a:stretch/>
        </p:blipFill>
        <p:spPr>
          <a:xfrm>
            <a:off x="2719078" y="1002503"/>
            <a:ext cx="5532698" cy="5622462"/>
          </a:xfrm>
          <a:prstGeom prst="rect">
            <a:avLst/>
          </a:prstGeom>
        </p:spPr>
      </p:pic>
    </p:spTree>
    <p:extLst>
      <p:ext uri="{BB962C8B-B14F-4D97-AF65-F5344CB8AC3E}">
        <p14:creationId xmlns:p14="http://schemas.microsoft.com/office/powerpoint/2010/main" val="31695873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366282B-95EA-C650-121F-661E8D259465}"/>
              </a:ext>
            </a:extLst>
          </p:cNvPr>
          <p:cNvSpPr txBox="1"/>
          <p:nvPr/>
        </p:nvSpPr>
        <p:spPr>
          <a:xfrm>
            <a:off x="4963237" y="2721114"/>
            <a:ext cx="2235740" cy="707886"/>
          </a:xfrm>
          <a:prstGeom prst="rect">
            <a:avLst/>
          </a:prstGeom>
          <a:noFill/>
        </p:spPr>
        <p:txBody>
          <a:bodyPr wrap="none" rtlCol="0">
            <a:spAutoFit/>
          </a:bodyPr>
          <a:lstStyle/>
          <a:p>
            <a:r>
              <a:rPr lang="en-GB" sz="4000" b="1">
                <a:solidFill>
                  <a:schemeClr val="bg1"/>
                </a:solidFill>
              </a:rPr>
              <a:t>CAPACITY</a:t>
            </a:r>
          </a:p>
        </p:txBody>
      </p:sp>
    </p:spTree>
    <p:extLst>
      <p:ext uri="{BB962C8B-B14F-4D97-AF65-F5344CB8AC3E}">
        <p14:creationId xmlns:p14="http://schemas.microsoft.com/office/powerpoint/2010/main" val="3430350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Cooperation in skills: Working together</a:t>
            </a:r>
            <a:r>
              <a:rPr lang="en-US" sz="2400" b="1">
                <a:solidFill>
                  <a:srgbClr val="2842A2"/>
                </a:solidFill>
                <a:latin typeface="Arial"/>
                <a:ea typeface="Arial"/>
                <a:cs typeface="Arial"/>
                <a:sym typeface="Arial"/>
              </a:rPr>
              <a:t> </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488707" y="1045005"/>
            <a:ext cx="10420443" cy="5632311"/>
          </a:xfrm>
          <a:prstGeom prst="rect">
            <a:avLst/>
          </a:prstGeom>
          <a:solidFill>
            <a:schemeClr val="accent3">
              <a:lumMod val="20000"/>
              <a:lumOff val="80000"/>
            </a:schemeClr>
          </a:solidFill>
        </p:spPr>
        <p:txBody>
          <a:bodyPr wrap="square" rtlCol="0">
            <a:spAutoFit/>
          </a:bodyPr>
          <a:lstStyle/>
          <a:p>
            <a:pPr algn="just"/>
            <a:r>
              <a:rPr lang="es-ES" i="0" u="none" strike="noStrike" dirty="0" err="1">
                <a:solidFill>
                  <a:srgbClr val="000000"/>
                </a:solidFill>
                <a:effectLst/>
                <a:latin typeface="Gadugi" panose="020B0502040204020203" pitchFamily="34" charset="0"/>
                <a:ea typeface="Gadugi" panose="020B0502040204020203" pitchFamily="34" charset="0"/>
              </a:rPr>
              <a:t>There</a:t>
            </a:r>
            <a:r>
              <a:rPr lang="es-ES" i="0" u="none" strike="noStrike" dirty="0">
                <a:solidFill>
                  <a:srgbClr val="000000"/>
                </a:solidFill>
                <a:effectLst/>
                <a:latin typeface="Gadugi" panose="020B0502040204020203" pitchFamily="34" charset="0"/>
                <a:ea typeface="Gadugi" panose="020B0502040204020203" pitchFamily="34" charset="0"/>
              </a:rPr>
              <a:t> </a:t>
            </a:r>
            <a:r>
              <a:rPr lang="es-ES" i="0" u="none" strike="noStrike" dirty="0" err="1">
                <a:solidFill>
                  <a:srgbClr val="000000"/>
                </a:solidFill>
                <a:effectLst/>
                <a:latin typeface="Gadugi" panose="020B0502040204020203" pitchFamily="34" charset="0"/>
                <a:ea typeface="Gadugi" panose="020B0502040204020203" pitchFamily="34" charset="0"/>
              </a:rPr>
              <a:t>is</a:t>
            </a:r>
            <a:r>
              <a:rPr lang="es-ES" i="0" u="none" strike="noStrike" dirty="0">
                <a:solidFill>
                  <a:srgbClr val="000000"/>
                </a:solidFill>
                <a:effectLst/>
                <a:latin typeface="Gadugi" panose="020B0502040204020203" pitchFamily="34" charset="0"/>
                <a:ea typeface="Gadugi" panose="020B0502040204020203" pitchFamily="34" charset="0"/>
              </a:rPr>
              <a:t> a </a:t>
            </a:r>
            <a:r>
              <a:rPr lang="es-ES" i="0" u="none" strike="noStrike" dirty="0" err="1">
                <a:solidFill>
                  <a:srgbClr val="000000"/>
                </a:solidFill>
                <a:effectLst/>
                <a:latin typeface="Gadugi" panose="020B0502040204020203" pitchFamily="34" charset="0"/>
                <a:ea typeface="Gadugi" panose="020B0502040204020203" pitchFamily="34" charset="0"/>
              </a:rPr>
              <a:t>strong</a:t>
            </a:r>
            <a:r>
              <a:rPr lang="es-ES" i="0" u="none" strike="noStrike" dirty="0">
                <a:solidFill>
                  <a:srgbClr val="000000"/>
                </a:solidFill>
                <a:effectLst/>
                <a:latin typeface="Gadugi" panose="020B0502040204020203" pitchFamily="34" charset="0"/>
                <a:ea typeface="Gadugi" panose="020B0502040204020203" pitchFamily="34" charset="0"/>
              </a:rPr>
              <a:t> potential by the </a:t>
            </a:r>
            <a:r>
              <a:rPr lang="es-ES" i="0" u="none" strike="noStrike" dirty="0" err="1">
                <a:effectLst/>
                <a:latin typeface="Gadugi" panose="020B0502040204020203" pitchFamily="34" charset="0"/>
                <a:ea typeface="Gadugi" panose="020B0502040204020203" pitchFamily="34" charset="0"/>
              </a:rPr>
              <a:t>European</a:t>
            </a:r>
            <a:r>
              <a:rPr lang="es-ES" i="0" u="none" strike="noStrike" dirty="0">
                <a:effectLst/>
                <a:latin typeface="Gadugi" panose="020B0502040204020203" pitchFamily="34" charset="0"/>
                <a:ea typeface="Gadugi" panose="020B0502040204020203" pitchFamily="34" charset="0"/>
              </a:rPr>
              <a:t> </a:t>
            </a:r>
            <a:r>
              <a:rPr lang="es-ES" i="0" u="none" strike="noStrike" dirty="0" err="1">
                <a:effectLst/>
                <a:latin typeface="Gadugi" panose="020B0502040204020203" pitchFamily="34" charset="0"/>
                <a:ea typeface="Gadugi" panose="020B0502040204020203" pitchFamily="34" charset="0"/>
              </a:rPr>
              <a:t>Commission</a:t>
            </a:r>
            <a:r>
              <a:rPr lang="es-ES" i="0" u="none" strike="noStrike" dirty="0">
                <a:effectLst/>
                <a:latin typeface="Gadugi" panose="020B0502040204020203" pitchFamily="34" charset="0"/>
                <a:ea typeface="Gadugi" panose="020B0502040204020203" pitchFamily="34" charset="0"/>
              </a:rPr>
              <a:t> in </a:t>
            </a:r>
            <a:r>
              <a:rPr lang="es-ES" i="0" u="none" strike="noStrike" dirty="0" err="1">
                <a:effectLst/>
                <a:latin typeface="Gadugi" panose="020B0502040204020203" pitchFamily="34" charset="0"/>
                <a:ea typeface="Gadugi" panose="020B0502040204020203" pitchFamily="34" charset="0"/>
              </a:rPr>
              <a:t>promoting</a:t>
            </a:r>
            <a:r>
              <a:rPr lang="es-ES" i="0" u="none" strike="noStrike" dirty="0">
                <a:effectLst/>
                <a:latin typeface="Gadugi" panose="020B0502040204020203" pitchFamily="34" charset="0"/>
                <a:ea typeface="Gadugi" panose="020B0502040204020203" pitchFamily="34" charset="0"/>
              </a:rPr>
              <a:t> </a:t>
            </a:r>
            <a:r>
              <a:rPr lang="es-ES" b="1" i="0" u="none" strike="noStrike" dirty="0" err="1">
                <a:solidFill>
                  <a:srgbClr val="2842A2"/>
                </a:solidFill>
                <a:effectLst/>
                <a:latin typeface="Gadugi" panose="020B0502040204020203" pitchFamily="34" charset="0"/>
                <a:ea typeface="Gadugi" panose="020B0502040204020203" pitchFamily="34" charset="0"/>
              </a:rPr>
              <a:t>joint</a:t>
            </a:r>
            <a:r>
              <a:rPr lang="es-ES" b="1" i="0" u="none" strike="noStrike" dirty="0">
                <a:solidFill>
                  <a:srgbClr val="2842A2"/>
                </a:solidFill>
                <a:effectLst/>
                <a:latin typeface="Gadugi" panose="020B0502040204020203" pitchFamily="34" charset="0"/>
                <a:ea typeface="Gadugi" panose="020B0502040204020203" pitchFamily="34" charset="0"/>
              </a:rPr>
              <a:t> </a:t>
            </a:r>
            <a:r>
              <a:rPr lang="es-ES" b="1" i="0" u="none" strike="noStrike" dirty="0" err="1">
                <a:solidFill>
                  <a:srgbClr val="2842A2"/>
                </a:solidFill>
                <a:effectLst/>
                <a:latin typeface="Gadugi" panose="020B0502040204020203" pitchFamily="34" charset="0"/>
                <a:ea typeface="Gadugi" panose="020B0502040204020203" pitchFamily="34" charset="0"/>
              </a:rPr>
              <a:t>actions</a:t>
            </a:r>
            <a:r>
              <a:rPr lang="es-ES" i="0" u="none" strike="noStrike" dirty="0">
                <a:effectLst/>
                <a:latin typeface="Gadugi" panose="020B0502040204020203" pitchFamily="34" charset="0"/>
                <a:ea typeface="Gadugi" panose="020B0502040204020203" pitchFamily="34" charset="0"/>
              </a:rPr>
              <a:t> to </a:t>
            </a:r>
            <a:r>
              <a:rPr lang="es-ES" i="0" u="none" strike="noStrike" dirty="0" err="1">
                <a:effectLst/>
                <a:latin typeface="Gadugi" panose="020B0502040204020203" pitchFamily="34" charset="0"/>
                <a:ea typeface="Gadugi" panose="020B0502040204020203" pitchFamily="34" charset="0"/>
              </a:rPr>
              <a:t>maximise</a:t>
            </a:r>
            <a:r>
              <a:rPr lang="es-ES" i="0" u="none" strike="noStrike" dirty="0">
                <a:effectLst/>
                <a:latin typeface="Gadugi" panose="020B0502040204020203" pitchFamily="34" charset="0"/>
                <a:ea typeface="Gadugi" panose="020B0502040204020203" pitchFamily="34" charset="0"/>
              </a:rPr>
              <a:t> the </a:t>
            </a:r>
            <a:r>
              <a:rPr lang="es-ES" i="0" u="none" strike="noStrike" dirty="0" err="1">
                <a:effectLst/>
                <a:latin typeface="Gadugi" panose="020B0502040204020203" pitchFamily="34" charset="0"/>
                <a:ea typeface="Gadugi" panose="020B0502040204020203" pitchFamily="34" charset="0"/>
              </a:rPr>
              <a:t>impact</a:t>
            </a:r>
            <a:r>
              <a:rPr lang="es-ES" i="0" u="none" strike="noStrike" dirty="0">
                <a:effectLst/>
                <a:latin typeface="Gadugi" panose="020B0502040204020203" pitchFamily="34" charset="0"/>
                <a:ea typeface="Gadugi" panose="020B0502040204020203" pitchFamily="34" charset="0"/>
              </a:rPr>
              <a:t> of skills </a:t>
            </a:r>
            <a:r>
              <a:rPr lang="es-ES" i="0" u="none" strike="noStrike" dirty="0" err="1">
                <a:effectLst/>
                <a:latin typeface="Gadugi" panose="020B0502040204020203" pitchFamily="34" charset="0"/>
                <a:ea typeface="Gadugi" panose="020B0502040204020203" pitchFamily="34" charset="0"/>
              </a:rPr>
              <a:t>investment</a:t>
            </a:r>
            <a:r>
              <a:rPr lang="es-ES" i="0" u="none" strike="noStrike" dirty="0">
                <a:effectLst/>
                <a:latin typeface="Gadugi" panose="020B0502040204020203" pitchFamily="34" charset="0"/>
                <a:ea typeface="Gadugi" panose="020B0502040204020203" pitchFamily="34" charset="0"/>
              </a:rPr>
              <a:t>. </a:t>
            </a:r>
          </a:p>
          <a:p>
            <a:pPr marL="171450" indent="-171450" algn="just">
              <a:buFont typeface="Arial" panose="020B0604020202020204" pitchFamily="34" charset="0"/>
              <a:buChar char="•"/>
            </a:pPr>
            <a:endParaRPr lang="es-ES" dirty="0">
              <a:solidFill>
                <a:srgbClr val="000000"/>
              </a:solidFill>
              <a:highlight>
                <a:srgbClr val="FFFF00"/>
              </a:highlight>
              <a:latin typeface="Gadugi" panose="020B0502040204020203" pitchFamily="34" charset="0"/>
              <a:ea typeface="Gadugi" panose="020B0502040204020203" pitchFamily="34" charset="0"/>
            </a:endParaRPr>
          </a:p>
          <a:p>
            <a:pPr algn="ctr"/>
            <a:r>
              <a:rPr lang="es-ES" b="1" dirty="0">
                <a:solidFill>
                  <a:srgbClr val="000000"/>
                </a:solidFill>
                <a:latin typeface="Gadugi" panose="020B0502040204020203" pitchFamily="34" charset="0"/>
                <a:ea typeface="Gadugi" panose="020B0502040204020203" pitchFamily="34" charset="0"/>
              </a:rPr>
              <a:t>   </a:t>
            </a:r>
            <a:r>
              <a:rPr lang="es-ES" b="1" dirty="0">
                <a:solidFill>
                  <a:srgbClr val="FFC000"/>
                </a:solidFill>
                <a:latin typeface="Gadugi" panose="020B0502040204020203" pitchFamily="34" charset="0"/>
                <a:ea typeface="Gadugi" panose="020B0502040204020203" pitchFamily="34" charset="0"/>
              </a:rPr>
              <a:t>INITIATIVES</a:t>
            </a:r>
          </a:p>
          <a:p>
            <a:pPr algn="l"/>
            <a:endParaRPr lang="es-ES" b="0" i="0" u="none" strike="noStrike" dirty="0">
              <a:solidFill>
                <a:srgbClr val="000000"/>
              </a:solidFill>
              <a:effectLst/>
              <a:latin typeface="Gadugi" panose="020B0502040204020203" pitchFamily="34" charset="0"/>
              <a:ea typeface="Gadugi" panose="020B0502040204020203" pitchFamily="34" charset="0"/>
            </a:endParaRPr>
          </a:p>
          <a:p>
            <a:pPr marL="285750" indent="-285750" algn="just">
              <a:buFont typeface="Arial" panose="020B0604020202020204" pitchFamily="34" charset="0"/>
              <a:buChar char="•"/>
            </a:pPr>
            <a:r>
              <a:rPr lang="es-ES" b="1" dirty="0">
                <a:solidFill>
                  <a:srgbClr val="2842A2"/>
                </a:solidFill>
                <a:latin typeface="Gadugi" panose="020B0502040204020203" pitchFamily="34" charset="0"/>
                <a:ea typeface="Gadugi" panose="020B0502040204020203" pitchFamily="34" charset="0"/>
                <a:hlinkClick r:id="rId3">
                  <a:extLst>
                    <a:ext uri="{A12FA001-AC4F-418D-AE19-62706E023703}">
                      <ahyp:hlinkClr xmlns:ahyp="http://schemas.microsoft.com/office/drawing/2018/hyperlinkcolor" val="tx"/>
                    </a:ext>
                  </a:extLst>
                </a:hlinkClick>
              </a:rPr>
              <a:t>PACT FOR SKILLS: </a:t>
            </a:r>
            <a:r>
              <a:rPr lang="es-ES" b="0" i="0" u="none" strike="noStrike" dirty="0">
                <a:solidFill>
                  <a:srgbClr val="000000"/>
                </a:solidFill>
                <a:effectLst/>
                <a:latin typeface="Gadugi" panose="020B0502040204020203" pitchFamily="34" charset="0"/>
                <a:ea typeface="Gadugi" panose="020B0502040204020203" pitchFamily="34" charset="0"/>
              </a:rPr>
              <a:t>To </a:t>
            </a:r>
            <a:r>
              <a:rPr lang="es-ES" b="0" i="0" u="none" strike="noStrike" dirty="0" err="1">
                <a:solidFill>
                  <a:srgbClr val="000000"/>
                </a:solidFill>
                <a:effectLst/>
                <a:latin typeface="Gadugi" panose="020B0502040204020203" pitchFamily="34" charset="0"/>
                <a:ea typeface="Gadugi" panose="020B0502040204020203" pitchFamily="34" charset="0"/>
              </a:rPr>
              <a:t>promote</a:t>
            </a:r>
            <a:r>
              <a:rPr lang="es-ES" b="0" i="0" u="none" strike="noStrike" dirty="0">
                <a:solidFill>
                  <a:srgbClr val="000000"/>
                </a:solidFill>
                <a:effectLst/>
                <a:latin typeface="Gadugi" panose="020B0502040204020203" pitchFamily="34" charset="0"/>
                <a:ea typeface="Gadugi" panose="020B0502040204020203" pitchFamily="34" charset="0"/>
              </a:rPr>
              <a:t> upskilling and reskilling </a:t>
            </a:r>
            <a:r>
              <a:rPr lang="es-ES" b="0" i="0" u="none" strike="noStrike" dirty="0" err="1">
                <a:solidFill>
                  <a:srgbClr val="000000"/>
                </a:solidFill>
                <a:effectLst/>
                <a:latin typeface="Gadugi" panose="020B0502040204020203" pitchFamily="34" charset="0"/>
                <a:ea typeface="Gadugi" panose="020B0502040204020203" pitchFamily="34" charset="0"/>
              </a:rPr>
              <a:t>partnerships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between</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different</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stakeholders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It</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aims</a:t>
            </a:r>
            <a:r>
              <a:rPr lang="es-ES" b="0" i="0" u="none" strike="noStrike" dirty="0">
                <a:solidFill>
                  <a:srgbClr val="000000"/>
                </a:solidFill>
                <a:effectLst/>
                <a:latin typeface="Gadugi" panose="020B0502040204020203" pitchFamily="34" charset="0"/>
                <a:ea typeface="Gadugi" panose="020B0502040204020203" pitchFamily="34" charset="0"/>
              </a:rPr>
              <a:t> to </a:t>
            </a:r>
            <a:r>
              <a:rPr lang="es-ES" b="0" i="0" u="none" strike="noStrike" dirty="0" err="1">
                <a:solidFill>
                  <a:srgbClr val="000000"/>
                </a:solidFill>
                <a:effectLst/>
                <a:latin typeface="Gadugi" panose="020B0502040204020203" pitchFamily="34" charset="0"/>
                <a:ea typeface="Gadugi" panose="020B0502040204020203" pitchFamily="34" charset="0"/>
              </a:rPr>
              <a:t>mobilise</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all</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relevant</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actors</a:t>
            </a:r>
            <a:r>
              <a:rPr lang="es-ES" b="0" i="0" u="none" strike="noStrike" dirty="0">
                <a:solidFill>
                  <a:srgbClr val="000000"/>
                </a:solidFill>
                <a:effectLst/>
                <a:latin typeface="Gadugi" panose="020B0502040204020203" pitchFamily="34" charset="0"/>
                <a:ea typeface="Gadugi" panose="020B0502040204020203" pitchFamily="34" charset="0"/>
              </a:rPr>
              <a:t> to pool </a:t>
            </a:r>
            <a:r>
              <a:rPr lang="es-ES" b="0" i="0" u="none" strike="noStrike" dirty="0" err="1">
                <a:solidFill>
                  <a:srgbClr val="000000"/>
                </a:solidFill>
                <a:effectLst/>
                <a:latin typeface="Gadugi" panose="020B0502040204020203" pitchFamily="34" charset="0"/>
                <a:ea typeface="Gadugi" panose="020B0502040204020203" pitchFamily="34" charset="0"/>
              </a:rPr>
              <a:t>their</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resources</a:t>
            </a:r>
            <a:r>
              <a:rPr lang="es-ES" b="0" i="0" u="none" strike="noStrike" dirty="0">
                <a:solidFill>
                  <a:srgbClr val="000000"/>
                </a:solidFill>
                <a:effectLst/>
                <a:latin typeface="Gadugi" panose="020B0502040204020203" pitchFamily="34" charset="0"/>
                <a:ea typeface="Gadugi" panose="020B0502040204020203" pitchFamily="34" charset="0"/>
              </a:rPr>
              <a:t> and support human development.</a:t>
            </a:r>
          </a:p>
          <a:p>
            <a:pPr marL="285750" indent="-285750" algn="just">
              <a:buFont typeface="Arial" panose="020B0604020202020204" pitchFamily="34" charset="0"/>
              <a:buChar char="•"/>
            </a:pPr>
            <a:endParaRPr lang="es-ES" dirty="0">
              <a:solidFill>
                <a:srgbClr val="0563C1"/>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endParaRPr>
          </a:p>
          <a:p>
            <a:pPr marL="285750" indent="-285750" algn="just">
              <a:buFont typeface="Arial" panose="020B0604020202020204" pitchFamily="34" charset="0"/>
              <a:buChar char="•"/>
            </a:pPr>
            <a:r>
              <a:rPr lang="es-ES" b="1" dirty="0">
                <a:solidFill>
                  <a:srgbClr val="2842A2"/>
                </a:solidFill>
                <a:latin typeface="Gadugi" panose="020B0502040204020203" pitchFamily="34" charset="0"/>
                <a:ea typeface="Gadugi" panose="020B0502040204020203" pitchFamily="34" charset="0"/>
                <a:hlinkClick r:id="rId4">
                  <a:extLst>
                    <a:ext uri="{A12FA001-AC4F-418D-AE19-62706E023703}">
                      <ahyp:hlinkClr xmlns:ahyp="http://schemas.microsoft.com/office/drawing/2018/hyperlinkcolor" val="tx"/>
                    </a:ext>
                  </a:extLst>
                </a:hlinkClick>
              </a:rPr>
              <a:t>BLUEPRINT FOR SECTORAL COOPERATION ON SKILLS</a:t>
            </a:r>
            <a:r>
              <a:rPr lang="es-ES" b="1" dirty="0">
                <a:solidFill>
                  <a:srgbClr val="2842A2"/>
                </a:solidFill>
                <a:latin typeface="Gadugi" panose="020B0502040204020203" pitchFamily="34" charset="0"/>
                <a:ea typeface="Gadugi" panose="020B0502040204020203" pitchFamily="34" charset="0"/>
              </a:rPr>
              <a:t>: </a:t>
            </a:r>
            <a:r>
              <a:rPr lang="es-ES" dirty="0" err="1">
                <a:latin typeface="Gadugi" panose="020B0502040204020203" pitchFamily="34" charset="0"/>
                <a:ea typeface="Gadugi" panose="020B0502040204020203" pitchFamily="34" charset="0"/>
              </a:rPr>
              <a:t>It</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strengthens</a:t>
            </a:r>
            <a:r>
              <a:rPr lang="es-ES" b="0" i="0" u="none" strike="noStrike" dirty="0">
                <a:solidFill>
                  <a:srgbClr val="000000"/>
                </a:solidFill>
                <a:effectLst/>
                <a:latin typeface="Gadugi" panose="020B0502040204020203" pitchFamily="34" charset="0"/>
                <a:ea typeface="Gadugi" panose="020B0502040204020203" pitchFamily="34" charset="0"/>
              </a:rPr>
              <a:t> stakeholder </a:t>
            </a:r>
            <a:r>
              <a:rPr lang="es-ES" b="0" i="0" u="none" strike="noStrike" dirty="0" err="1">
                <a:solidFill>
                  <a:srgbClr val="000000"/>
                </a:solidFill>
                <a:effectLst/>
                <a:latin typeface="Gadugi" panose="020B0502040204020203" pitchFamily="34" charset="0"/>
                <a:ea typeface="Gadugi" panose="020B0502040204020203" pitchFamily="34" charset="0"/>
              </a:rPr>
              <a:t>efforts</a:t>
            </a:r>
            <a:r>
              <a:rPr lang="es-ES" b="0" i="0" u="none" strike="noStrike" dirty="0">
                <a:solidFill>
                  <a:srgbClr val="000000"/>
                </a:solidFill>
                <a:effectLst/>
                <a:latin typeface="Gadugi" panose="020B0502040204020203" pitchFamily="34" charset="0"/>
                <a:ea typeface="Gadugi" panose="020B0502040204020203" pitchFamily="34" charset="0"/>
              </a:rPr>
              <a:t>, and </a:t>
            </a:r>
            <a:r>
              <a:rPr lang="es-ES" b="0" i="0" u="none" strike="noStrike" dirty="0" err="1">
                <a:solidFill>
                  <a:srgbClr val="000000"/>
                </a:solidFill>
                <a:effectLst/>
                <a:latin typeface="Gadugi" panose="020B0502040204020203" pitchFamily="34" charset="0"/>
                <a:ea typeface="Gadugi" panose="020B0502040204020203" pitchFamily="34" charset="0"/>
              </a:rPr>
              <a:t>is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funded</a:t>
            </a:r>
            <a:r>
              <a:rPr lang="es-ES" b="0" i="0" u="none" strike="noStrike" dirty="0">
                <a:solidFill>
                  <a:srgbClr val="000000"/>
                </a:solidFill>
                <a:effectLst/>
                <a:latin typeface="Gadugi" panose="020B0502040204020203" pitchFamily="34" charset="0"/>
                <a:ea typeface="Gadugi" panose="020B0502040204020203" pitchFamily="34" charset="0"/>
              </a:rPr>
              <a:t> by the Erasmus+ </a:t>
            </a:r>
            <a:r>
              <a:rPr lang="es-ES" b="0" i="0" u="none" strike="noStrike" dirty="0" err="1">
                <a:solidFill>
                  <a:srgbClr val="000000"/>
                </a:solidFill>
                <a:effectLst/>
                <a:latin typeface="Gadugi" panose="020B0502040204020203" pitchFamily="34" charset="0"/>
                <a:ea typeface="Gadugi" panose="020B0502040204020203" pitchFamily="34" charset="0"/>
              </a:rPr>
              <a:t>Programme</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Under</a:t>
            </a:r>
            <a:r>
              <a:rPr lang="es-ES" b="0" i="0" u="none" strike="noStrike" dirty="0">
                <a:solidFill>
                  <a:srgbClr val="000000"/>
                </a:solidFill>
                <a:effectLst/>
                <a:latin typeface="Gadugi" panose="020B0502040204020203" pitchFamily="34" charset="0"/>
                <a:ea typeface="Gadugi" panose="020B0502040204020203" pitchFamily="34" charset="0"/>
              </a:rPr>
              <a:t> the </a:t>
            </a:r>
            <a:r>
              <a:rPr lang="es-ES" b="0" i="0" u="none" strike="noStrike" dirty="0" err="1">
                <a:solidFill>
                  <a:srgbClr val="000000"/>
                </a:solidFill>
                <a:effectLst/>
                <a:latin typeface="Gadugi" panose="020B0502040204020203" pitchFamily="34" charset="0"/>
                <a:ea typeface="Gadugi" panose="020B0502040204020203" pitchFamily="34" charset="0"/>
              </a:rPr>
              <a:t>blueprint</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stakeholders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work</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together</a:t>
            </a:r>
            <a:r>
              <a:rPr lang="es-ES" b="0" i="0" u="none" strike="noStrike" dirty="0">
                <a:solidFill>
                  <a:srgbClr val="000000"/>
                </a:solidFill>
                <a:effectLst/>
                <a:latin typeface="Gadugi" panose="020B0502040204020203" pitchFamily="34" charset="0"/>
                <a:ea typeface="Gadugi" panose="020B0502040204020203" pitchFamily="34" charset="0"/>
              </a:rPr>
              <a:t> in sector-</a:t>
            </a:r>
            <a:r>
              <a:rPr lang="es-ES" b="0" i="0" u="none" strike="noStrike" dirty="0" err="1">
                <a:solidFill>
                  <a:srgbClr val="000000"/>
                </a:solidFill>
                <a:effectLst/>
                <a:latin typeface="Gadugi" panose="020B0502040204020203" pitchFamily="34" charset="0"/>
                <a:ea typeface="Gadugi" panose="020B0502040204020203" pitchFamily="34" charset="0"/>
              </a:rPr>
              <a:t>specific</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partnerships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called</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1" i="0" u="none" strike="noStrike" dirty="0" err="1">
                <a:solidFill>
                  <a:srgbClr val="2842A2"/>
                </a:solidFill>
                <a:effectLst/>
                <a:latin typeface="Gadugi" panose="020B0502040204020203" pitchFamily="34" charset="0"/>
                <a:ea typeface="Gadugi" panose="020B0502040204020203" pitchFamily="34" charset="0"/>
              </a:rPr>
              <a:t>alliances</a:t>
            </a:r>
            <a:r>
              <a:rPr lang="es-ES" b="1" i="0" u="none" strike="noStrike" dirty="0">
                <a:solidFill>
                  <a:srgbClr val="2842A2"/>
                </a:solidFill>
                <a:effectLst/>
                <a:latin typeface="Gadugi" panose="020B0502040204020203" pitchFamily="34" charset="0"/>
                <a:ea typeface="Gadugi" panose="020B0502040204020203" pitchFamily="34" charset="0"/>
              </a:rPr>
              <a:t> for </a:t>
            </a:r>
            <a:r>
              <a:rPr lang="es-ES" b="1" i="0" u="none" strike="noStrike" dirty="0" err="1">
                <a:solidFill>
                  <a:srgbClr val="2842A2"/>
                </a:solidFill>
                <a:effectLst/>
                <a:latin typeface="Gadugi" panose="020B0502040204020203" pitchFamily="34" charset="0"/>
                <a:ea typeface="Gadugi" panose="020B0502040204020203" pitchFamily="34" charset="0"/>
              </a:rPr>
              <a:t>sectoral</a:t>
            </a:r>
            <a:r>
              <a:rPr lang="es-ES" b="1" i="0" u="none" strike="noStrike" dirty="0">
                <a:solidFill>
                  <a:srgbClr val="2842A2"/>
                </a:solidFill>
                <a:effectLst/>
                <a:latin typeface="Gadugi" panose="020B0502040204020203" pitchFamily="34" charset="0"/>
                <a:ea typeface="Gadugi" panose="020B0502040204020203" pitchFamily="34" charset="0"/>
              </a:rPr>
              <a:t> </a:t>
            </a:r>
            <a:r>
              <a:rPr lang="es-ES" b="1" i="0" u="none" strike="noStrike" dirty="0" err="1">
                <a:solidFill>
                  <a:srgbClr val="2842A2"/>
                </a:solidFill>
                <a:effectLst/>
                <a:latin typeface="Gadugi" panose="020B0502040204020203" pitchFamily="34" charset="0"/>
                <a:ea typeface="Gadugi" panose="020B0502040204020203" pitchFamily="34" charset="0"/>
              </a:rPr>
              <a:t>cooperation</a:t>
            </a:r>
            <a:r>
              <a:rPr lang="es-ES" b="1" i="0" u="none" strike="noStrike" dirty="0">
                <a:solidFill>
                  <a:srgbClr val="2842A2"/>
                </a:solidFill>
                <a:effectLst/>
                <a:latin typeface="Gadugi" panose="020B0502040204020203" pitchFamily="34" charset="0"/>
                <a:ea typeface="Gadugi" panose="020B0502040204020203" pitchFamily="34" charset="0"/>
              </a:rPr>
              <a:t> for skills</a:t>
            </a:r>
            <a:r>
              <a:rPr lang="es-ES" b="1" i="0" u="none" strike="noStrike" dirty="0">
                <a:solidFill>
                  <a:srgbClr val="000000"/>
                </a:solidFill>
                <a:effectLst/>
                <a:latin typeface="Gadugi" panose="020B0502040204020203" pitchFamily="34" charset="0"/>
                <a:ea typeface="Gadugi" panose="020B0502040204020203" pitchFamily="34" charset="0"/>
              </a:rPr>
              <a:t>,</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which</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develop</a:t>
            </a:r>
            <a:r>
              <a:rPr lang="es-ES" b="0" i="0" u="none" strike="noStrike" dirty="0">
                <a:solidFill>
                  <a:srgbClr val="000000"/>
                </a:solidFill>
                <a:effectLst/>
                <a:latin typeface="Gadugi" panose="020B0502040204020203" pitchFamily="34" charset="0"/>
                <a:ea typeface="Gadugi" panose="020B0502040204020203" pitchFamily="34" charset="0"/>
              </a:rPr>
              <a:t> and </a:t>
            </a:r>
            <a:r>
              <a:rPr lang="es-ES" b="0" i="0" u="none" strike="noStrike" dirty="0" err="1">
                <a:solidFill>
                  <a:srgbClr val="000000"/>
                </a:solidFill>
                <a:effectLst/>
                <a:latin typeface="Gadugi" panose="020B0502040204020203" pitchFamily="34" charset="0"/>
                <a:ea typeface="Gadugi" panose="020B0502040204020203" pitchFamily="34" charset="0"/>
              </a:rPr>
              <a:t>implement</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strategies</a:t>
            </a:r>
            <a:r>
              <a:rPr lang="es-ES" b="0" i="0" u="none" strike="noStrike" dirty="0">
                <a:solidFill>
                  <a:srgbClr val="000000"/>
                </a:solidFill>
                <a:effectLst/>
                <a:latin typeface="Gadugi" panose="020B0502040204020203" pitchFamily="34" charset="0"/>
                <a:ea typeface="Gadugi" panose="020B0502040204020203" pitchFamily="34" charset="0"/>
              </a:rPr>
              <a:t> to address skills gaps in </a:t>
            </a:r>
            <a:r>
              <a:rPr lang="es-ES" b="0" i="0" u="none" strike="noStrike" dirty="0" err="1">
                <a:solidFill>
                  <a:srgbClr val="000000"/>
                </a:solidFill>
                <a:effectLst/>
                <a:latin typeface="Gadugi" panose="020B0502040204020203" pitchFamily="34" charset="0"/>
                <a:ea typeface="Gadugi" panose="020B0502040204020203" pitchFamily="34" charset="0"/>
              </a:rPr>
              <a:t>these</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sectors</a:t>
            </a:r>
            <a:r>
              <a:rPr lang="es-ES" b="0" i="0" u="none" strike="noStrike" dirty="0">
                <a:solidFill>
                  <a:srgbClr val="000000"/>
                </a:solidFill>
                <a:effectLst/>
                <a:latin typeface="Gadugi" panose="020B0502040204020203" pitchFamily="34" charset="0"/>
                <a:ea typeface="Gadugi" panose="020B0502040204020203" pitchFamily="34" charset="0"/>
              </a:rPr>
              <a:t>.</a:t>
            </a:r>
          </a:p>
          <a:p>
            <a:pPr marL="285750" indent="-285750" algn="just">
              <a:buFont typeface="Arial" panose="020B0604020202020204" pitchFamily="34" charset="0"/>
              <a:buChar char="•"/>
            </a:pPr>
            <a:endParaRPr lang="es-ES" dirty="0">
              <a:solidFill>
                <a:srgbClr val="0563C1"/>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endParaRPr>
          </a:p>
          <a:p>
            <a:pPr marL="285750" indent="-285750" algn="just">
              <a:buFont typeface="Arial" panose="020B0604020202020204" pitchFamily="34" charset="0"/>
              <a:buChar char="•"/>
            </a:pPr>
            <a:r>
              <a:rPr lang="es-ES" b="1" dirty="0">
                <a:solidFill>
                  <a:srgbClr val="2842A2"/>
                </a:solidFill>
                <a:latin typeface="Gadugi" panose="020B0502040204020203" pitchFamily="34" charset="0"/>
                <a:ea typeface="Gadugi" panose="020B0502040204020203" pitchFamily="34" charset="0"/>
                <a:hlinkClick r:id="rId5">
                  <a:extLst>
                    <a:ext uri="{A12FA001-AC4F-418D-AE19-62706E023703}">
                      <ahyp:hlinkClr xmlns:ahyp="http://schemas.microsoft.com/office/drawing/2018/hyperlinkcolor" val="tx"/>
                    </a:ext>
                  </a:extLst>
                </a:hlinkClick>
              </a:rPr>
              <a:t>EUROPEAN ALLIANCE FOR APPRENTICESHIPS</a:t>
            </a:r>
            <a:r>
              <a:rPr lang="es-ES" b="1" dirty="0">
                <a:solidFill>
                  <a:srgbClr val="2842A2"/>
                </a:solidFill>
                <a:latin typeface="Gadugi" panose="020B0502040204020203" pitchFamily="34" charset="0"/>
                <a:ea typeface="Gadugi" panose="020B0502040204020203" pitchFamily="34" charset="0"/>
              </a:rPr>
              <a:t>: </a:t>
            </a:r>
            <a:r>
              <a:rPr lang="es-ES" dirty="0" err="1">
                <a:latin typeface="Gadugi" panose="020B0502040204020203" pitchFamily="34" charset="0"/>
                <a:ea typeface="Gadugi" panose="020B0502040204020203" pitchFamily="34" charset="0"/>
              </a:rPr>
              <a:t>It</a:t>
            </a:r>
            <a:r>
              <a:rPr lang="es-ES" dirty="0">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unites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governments</a:t>
            </a:r>
            <a:r>
              <a:rPr lang="es-ES" b="0" i="0" u="none" strike="noStrike" dirty="0">
                <a:solidFill>
                  <a:srgbClr val="000000"/>
                </a:solidFill>
                <a:effectLst/>
                <a:latin typeface="Gadugi" panose="020B0502040204020203" pitchFamily="34" charset="0"/>
                <a:ea typeface="Gadugi" panose="020B0502040204020203" pitchFamily="34" charset="0"/>
              </a:rPr>
              <a:t> and </a:t>
            </a:r>
            <a:r>
              <a:rPr lang="es-ES" b="0" i="0" u="none" strike="noStrike" dirty="0" err="1">
                <a:solidFill>
                  <a:srgbClr val="000000"/>
                </a:solidFill>
                <a:effectLst/>
                <a:latin typeface="Gadugi" panose="020B0502040204020203" pitchFamily="34" charset="0"/>
                <a:ea typeface="Gadugi" panose="020B0502040204020203" pitchFamily="34" charset="0"/>
              </a:rPr>
              <a:t>key</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stakeholders</a:t>
            </a:r>
            <a:r>
              <a:rPr lang="es-ES" b="0" i="0" u="none" strike="noStrike" dirty="0">
                <a:solidFill>
                  <a:srgbClr val="000000"/>
                </a:solidFill>
                <a:effectLst/>
                <a:latin typeface="Gadugi" panose="020B0502040204020203" pitchFamily="34" charset="0"/>
                <a:ea typeface="Gadugi" panose="020B0502040204020203" pitchFamily="34" charset="0"/>
              </a:rPr>
              <a:t> with the </a:t>
            </a:r>
            <a:r>
              <a:rPr lang="es-ES" b="0" i="0" u="none" strike="noStrike" dirty="0" err="1">
                <a:solidFill>
                  <a:srgbClr val="000000"/>
                </a:solidFill>
                <a:effectLst/>
                <a:latin typeface="Gadugi" panose="020B0502040204020203" pitchFamily="34" charset="0"/>
                <a:ea typeface="Gadugi" panose="020B0502040204020203" pitchFamily="34" charset="0"/>
              </a:rPr>
              <a:t>aim</a:t>
            </a:r>
            <a:r>
              <a:rPr lang="es-ES" b="0" i="0" u="none" strike="noStrike" dirty="0">
                <a:solidFill>
                  <a:srgbClr val="000000"/>
                </a:solidFill>
                <a:effectLst/>
                <a:latin typeface="Gadugi" panose="020B0502040204020203" pitchFamily="34" charset="0"/>
                <a:ea typeface="Gadugi" panose="020B0502040204020203" pitchFamily="34" charset="0"/>
              </a:rPr>
              <a:t> of </a:t>
            </a:r>
            <a:r>
              <a:rPr lang="es-ES" b="0" i="0" u="none" strike="noStrike" dirty="0" err="1">
                <a:solidFill>
                  <a:srgbClr val="000000"/>
                </a:solidFill>
                <a:effectLst/>
                <a:latin typeface="Gadugi" panose="020B0502040204020203" pitchFamily="34" charset="0"/>
                <a:ea typeface="Gadugi" panose="020B0502040204020203" pitchFamily="34" charset="0"/>
              </a:rPr>
              <a:t>strengthening</a:t>
            </a:r>
            <a:r>
              <a:rPr lang="es-ES" b="0" i="0" u="none" strike="noStrike" dirty="0">
                <a:solidFill>
                  <a:srgbClr val="000000"/>
                </a:solidFill>
                <a:effectLst/>
                <a:latin typeface="Gadugi" panose="020B0502040204020203" pitchFamily="34" charset="0"/>
                <a:ea typeface="Gadugi" panose="020B0502040204020203" pitchFamily="34" charset="0"/>
              </a:rPr>
              <a:t> the </a:t>
            </a:r>
            <a:r>
              <a:rPr lang="es-ES" b="0" i="0" u="none" strike="noStrike" dirty="0" err="1">
                <a:solidFill>
                  <a:srgbClr val="000000"/>
                </a:solidFill>
                <a:effectLst/>
                <a:latin typeface="Gadugi" panose="020B0502040204020203" pitchFamily="34" charset="0"/>
                <a:ea typeface="Gadugi" panose="020B0502040204020203" pitchFamily="34" charset="0"/>
              </a:rPr>
              <a:t>quality</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supply</a:t>
            </a:r>
            <a:r>
              <a:rPr lang="es-ES" b="0" i="0" u="none" strike="noStrike" dirty="0">
                <a:solidFill>
                  <a:srgbClr val="000000"/>
                </a:solidFill>
                <a:effectLst/>
                <a:latin typeface="Gadugi" panose="020B0502040204020203" pitchFamily="34" charset="0"/>
                <a:ea typeface="Gadugi" panose="020B0502040204020203" pitchFamily="34" charset="0"/>
              </a:rPr>
              <a:t> and </a:t>
            </a:r>
            <a:r>
              <a:rPr lang="es-ES" b="0" i="0" u="none" strike="noStrike" dirty="0" err="1">
                <a:solidFill>
                  <a:srgbClr val="000000"/>
                </a:solidFill>
                <a:effectLst/>
                <a:latin typeface="Gadugi" panose="020B0502040204020203" pitchFamily="34" charset="0"/>
                <a:ea typeface="Gadugi" panose="020B0502040204020203" pitchFamily="34" charset="0"/>
              </a:rPr>
              <a:t>overall</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image</a:t>
            </a:r>
            <a:r>
              <a:rPr lang="es-ES" b="0" i="0" u="none" strike="noStrike" dirty="0">
                <a:solidFill>
                  <a:srgbClr val="000000"/>
                </a:solidFill>
                <a:effectLst/>
                <a:latin typeface="Gadugi" panose="020B0502040204020203" pitchFamily="34" charset="0"/>
                <a:ea typeface="Gadugi" panose="020B0502040204020203" pitchFamily="34" charset="0"/>
              </a:rPr>
              <a:t> of </a:t>
            </a:r>
            <a:r>
              <a:rPr lang="es-ES" b="0" i="0" u="none" strike="noStrike" dirty="0" err="1">
                <a:solidFill>
                  <a:srgbClr val="000000"/>
                </a:solidFill>
                <a:effectLst/>
                <a:latin typeface="Gadugi" panose="020B0502040204020203" pitchFamily="34" charset="0"/>
                <a:ea typeface="Gadugi" panose="020B0502040204020203" pitchFamily="34" charset="0"/>
              </a:rPr>
              <a:t>apprenticeships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across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Europe</a:t>
            </a:r>
            <a:r>
              <a:rPr lang="es-ES" dirty="0">
                <a:solidFill>
                  <a:srgbClr val="000000"/>
                </a:solidFill>
                <a:latin typeface="Gadugi" panose="020B0502040204020203" pitchFamily="34" charset="0"/>
                <a:ea typeface="Gadugi" panose="020B0502040204020203" pitchFamily="34" charset="0"/>
              </a:rPr>
              <a:t>. </a:t>
            </a:r>
            <a:r>
              <a:rPr lang="es-ES" b="0" i="0" u="none" strike="noStrike" dirty="0">
                <a:solidFill>
                  <a:srgbClr val="000000"/>
                </a:solidFill>
                <a:effectLst/>
                <a:latin typeface="Gadugi" panose="020B0502040204020203" pitchFamily="34" charset="0"/>
                <a:ea typeface="Gadugi" panose="020B0502040204020203" pitchFamily="34" charset="0"/>
              </a:rPr>
              <a:t>In the </a:t>
            </a:r>
            <a:r>
              <a:rPr lang="es-ES" b="0" i="0" u="sng" strike="noStrike" dirty="0">
                <a:solidFill>
                  <a:srgbClr val="004494"/>
                </a:solidFill>
                <a:effectLst/>
                <a:latin typeface="Gadugi" panose="020B0502040204020203" pitchFamily="34" charset="0"/>
                <a:ea typeface="Gadugi" panose="020B0502040204020203" pitchFamily="34" charset="0"/>
                <a:hlinkClick r:id="rId6"/>
              </a:rPr>
              <a:t>Youth Employment Support: a bridge to jobs for the next generation</a:t>
            </a:r>
            <a:r>
              <a:rPr lang="es-ES" b="0" i="0" u="none" strike="noStrike" dirty="0">
                <a:solidFill>
                  <a:srgbClr val="000000"/>
                </a:solidFill>
                <a:effectLst/>
                <a:latin typeface="Gadugi" panose="020B0502040204020203" pitchFamily="34" charset="0"/>
                <a:ea typeface="Gadugi" panose="020B0502040204020203" pitchFamily="34" charset="0"/>
                <a:hlinkClick r:id="rId6"/>
              </a:rPr>
              <a:t> </a:t>
            </a:r>
            <a:r>
              <a:rPr lang="es-ES" b="0" i="0" u="none" strike="noStrike" dirty="0">
                <a:solidFill>
                  <a:srgbClr val="000000"/>
                </a:solidFill>
                <a:effectLst/>
                <a:latin typeface="Gadugi" panose="020B0502040204020203" pitchFamily="34" charset="0"/>
                <a:ea typeface="Gadugi" panose="020B0502040204020203" pitchFamily="34" charset="0"/>
              </a:rPr>
              <a:t>the </a:t>
            </a:r>
            <a:r>
              <a:rPr lang="es-ES" b="0" i="0" u="none" strike="noStrike" dirty="0" err="1">
                <a:solidFill>
                  <a:srgbClr val="000000"/>
                </a:solidFill>
                <a:effectLst/>
                <a:latin typeface="Gadugi" panose="020B0502040204020203" pitchFamily="34" charset="0"/>
                <a:ea typeface="Gadugi" panose="020B0502040204020203" pitchFamily="34" charset="0"/>
              </a:rPr>
              <a:t>Commission</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puts</a:t>
            </a:r>
            <a:r>
              <a:rPr lang="es-ES" b="0" i="0" u="none" strike="noStrike" dirty="0">
                <a:solidFill>
                  <a:srgbClr val="000000"/>
                </a:solidFill>
                <a:effectLst/>
                <a:latin typeface="Gadugi" panose="020B0502040204020203" pitchFamily="34" charset="0"/>
                <a:ea typeface="Gadugi" panose="020B0502040204020203" pitchFamily="34" charset="0"/>
              </a:rPr>
              <a:t> a </a:t>
            </a:r>
            <a:r>
              <a:rPr lang="es-ES" b="0" i="0" u="none" strike="noStrike" dirty="0" err="1">
                <a:solidFill>
                  <a:srgbClr val="000000"/>
                </a:solidFill>
                <a:effectLst/>
                <a:latin typeface="Gadugi" panose="020B0502040204020203" pitchFamily="34" charset="0"/>
                <a:ea typeface="Gadugi" panose="020B0502040204020203" pitchFamily="34" charset="0"/>
              </a:rPr>
              <a:t>renewed</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impetus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on</a:t>
            </a:r>
            <a:r>
              <a:rPr lang="es-ES" b="0" i="0" u="none" strike="noStrike" dirty="0">
                <a:solidFill>
                  <a:srgbClr val="000000"/>
                </a:solidFill>
                <a:effectLst/>
                <a:latin typeface="Gadugi" panose="020B0502040204020203" pitchFamily="34" charset="0"/>
                <a:ea typeface="Gadugi" panose="020B0502040204020203" pitchFamily="34" charset="0"/>
              </a:rPr>
              <a:t> the </a:t>
            </a:r>
            <a:r>
              <a:rPr lang="es-ES" b="0" i="0" u="none" strike="noStrike" dirty="0" err="1">
                <a:solidFill>
                  <a:srgbClr val="000000"/>
                </a:solidFill>
                <a:effectLst/>
                <a:latin typeface="Gadugi" panose="020B0502040204020203" pitchFamily="34" charset="0"/>
                <a:ea typeface="Gadugi" panose="020B0502040204020203" pitchFamily="34" charset="0"/>
              </a:rPr>
              <a:t>European</a:t>
            </a:r>
            <a:r>
              <a:rPr lang="es-ES" b="0" i="0" u="none" strike="noStrike" dirty="0">
                <a:solidFill>
                  <a:srgbClr val="000000"/>
                </a:solidFill>
                <a:effectLst/>
                <a:latin typeface="Gadugi" panose="020B0502040204020203" pitchFamily="34" charset="0"/>
                <a:ea typeface="Gadugi" panose="020B0502040204020203" pitchFamily="34" charset="0"/>
              </a:rPr>
              <a:t> Alliance for </a:t>
            </a:r>
            <a:r>
              <a:rPr lang="es-ES" b="0" i="0" u="none" strike="noStrike" dirty="0" err="1">
                <a:solidFill>
                  <a:srgbClr val="000000"/>
                </a:solidFill>
                <a:effectLst/>
                <a:latin typeface="Gadugi" panose="020B0502040204020203" pitchFamily="34" charset="0"/>
                <a:ea typeface="Gadugi" panose="020B0502040204020203" pitchFamily="34" charset="0"/>
              </a:rPr>
              <a:t>Apprenticeships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which</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will</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promote</a:t>
            </a:r>
            <a:r>
              <a:rPr lang="es-ES" b="0" i="0" u="none" strike="noStrike" dirty="0">
                <a:solidFill>
                  <a:srgbClr val="000000"/>
                </a:solidFill>
                <a:effectLst/>
                <a:latin typeface="Gadugi" panose="020B0502040204020203" pitchFamily="34" charset="0"/>
                <a:ea typeface="Gadugi" panose="020B0502040204020203" pitchFamily="34" charset="0"/>
              </a:rPr>
              <a:t> national coalitions, support </a:t>
            </a:r>
            <a:r>
              <a:rPr lang="es-ES" b="0" i="0" u="none" strike="noStrike" dirty="0" err="1">
                <a:solidFill>
                  <a:srgbClr val="000000"/>
                </a:solidFill>
                <a:effectLst/>
                <a:latin typeface="Gadugi" panose="020B0502040204020203" pitchFamily="34" charset="0"/>
                <a:ea typeface="Gadugi" panose="020B0502040204020203" pitchFamily="34" charset="0"/>
              </a:rPr>
              <a:t>SMEs</a:t>
            </a:r>
            <a:r>
              <a:rPr lang="es-ES" b="0" i="0" u="none" strike="noStrike" dirty="0">
                <a:solidFill>
                  <a:srgbClr val="000000"/>
                </a:solidFill>
                <a:effectLst/>
                <a:latin typeface="Gadugi" panose="020B0502040204020203" pitchFamily="34" charset="0"/>
                <a:ea typeface="Gadugi" panose="020B0502040204020203" pitchFamily="34" charset="0"/>
              </a:rPr>
              <a:t> and </a:t>
            </a:r>
            <a:r>
              <a:rPr lang="es-ES" b="0" i="0" u="none" strike="noStrike" dirty="0" err="1">
                <a:solidFill>
                  <a:srgbClr val="000000"/>
                </a:solidFill>
                <a:effectLst/>
                <a:latin typeface="Gadugi" panose="020B0502040204020203" pitchFamily="34" charset="0"/>
                <a:ea typeface="Gadugi" panose="020B0502040204020203" pitchFamily="34" charset="0"/>
              </a:rPr>
              <a:t>reinforce</a:t>
            </a:r>
            <a:r>
              <a:rPr lang="es-ES" b="0" i="0" u="none" strike="noStrike" dirty="0">
                <a:solidFill>
                  <a:srgbClr val="000000"/>
                </a:solidFill>
                <a:effectLst/>
                <a:latin typeface="Gadugi" panose="020B0502040204020203" pitchFamily="34" charset="0"/>
                <a:ea typeface="Gadugi" panose="020B0502040204020203" pitchFamily="34" charset="0"/>
              </a:rPr>
              <a:t> the </a:t>
            </a:r>
            <a:r>
              <a:rPr lang="es-ES" b="0" i="0" u="none" strike="noStrike" dirty="0" err="1">
                <a:solidFill>
                  <a:srgbClr val="000000"/>
                </a:solidFill>
                <a:effectLst/>
                <a:latin typeface="Gadugi" panose="020B0502040204020203" pitchFamily="34" charset="0"/>
                <a:ea typeface="Gadugi" panose="020B0502040204020203" pitchFamily="34" charset="0"/>
              </a:rPr>
              <a:t>involvement</a:t>
            </a:r>
            <a:r>
              <a:rPr lang="es-ES" b="0" i="0" u="none" strike="noStrike" dirty="0">
                <a:solidFill>
                  <a:srgbClr val="000000"/>
                </a:solidFill>
                <a:effectLst/>
                <a:latin typeface="Gadugi" panose="020B0502040204020203" pitchFamily="34" charset="0"/>
                <a:ea typeface="Gadugi" panose="020B0502040204020203" pitchFamily="34" charset="0"/>
              </a:rPr>
              <a:t> of social </a:t>
            </a:r>
            <a:r>
              <a:rPr lang="es-ES" b="0" i="0" u="none" strike="noStrike" dirty="0" err="1">
                <a:solidFill>
                  <a:srgbClr val="000000"/>
                </a:solidFill>
                <a:effectLst/>
                <a:latin typeface="Gadugi" panose="020B0502040204020203" pitchFamily="34" charset="0"/>
                <a:ea typeface="Gadugi" panose="020B0502040204020203" pitchFamily="34" charset="0"/>
              </a:rPr>
              <a:t>partners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trade</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unions</a:t>
            </a:r>
            <a:r>
              <a:rPr lang="es-ES" b="0" i="0" u="none" strike="noStrike" dirty="0">
                <a:solidFill>
                  <a:srgbClr val="000000"/>
                </a:solidFill>
                <a:effectLst/>
                <a:latin typeface="Gadugi" panose="020B0502040204020203" pitchFamily="34" charset="0"/>
                <a:ea typeface="Gadugi" panose="020B0502040204020203" pitchFamily="34" charset="0"/>
              </a:rPr>
              <a:t> and </a:t>
            </a:r>
            <a:r>
              <a:rPr lang="es-ES" b="0" i="0" u="none" strike="noStrike" dirty="0" err="1">
                <a:solidFill>
                  <a:srgbClr val="000000"/>
                </a:solidFill>
                <a:effectLst/>
                <a:latin typeface="Gadugi" panose="020B0502040204020203" pitchFamily="34" charset="0"/>
                <a:ea typeface="Gadugi" panose="020B0502040204020203" pitchFamily="34" charset="0"/>
              </a:rPr>
              <a:t>employers</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organisations</a:t>
            </a:r>
            <a:r>
              <a:rPr lang="es-ES" b="0" i="0" u="none" strike="noStrike" dirty="0">
                <a:solidFill>
                  <a:srgbClr val="000000"/>
                </a:solidFill>
                <a:effectLst/>
                <a:latin typeface="Gadugi" panose="020B0502040204020203" pitchFamily="34" charset="0"/>
                <a:ea typeface="Gadugi" panose="020B0502040204020203" pitchFamily="34" charset="0"/>
              </a:rPr>
              <a:t>.</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44818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EU funding instruments for upskilling and reskilling</a:t>
            </a:r>
            <a:r>
              <a:rPr lang="en-US" sz="2400" b="1">
                <a:solidFill>
                  <a:srgbClr val="2842A2"/>
                </a:solidFill>
                <a:latin typeface="Arial"/>
                <a:ea typeface="Arial"/>
                <a:cs typeface="Arial"/>
                <a:sym typeface="Arial"/>
              </a:rPr>
              <a:t> </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488707" y="1045005"/>
            <a:ext cx="10420443" cy="369332"/>
          </a:xfrm>
          <a:prstGeom prst="rect">
            <a:avLst/>
          </a:prstGeom>
          <a:solidFill>
            <a:schemeClr val="accent3">
              <a:lumMod val="20000"/>
              <a:lumOff val="80000"/>
            </a:schemeClr>
          </a:solidFill>
        </p:spPr>
        <p:txBody>
          <a:bodyPr wrap="square" rtlCol="0">
            <a:spAutoFit/>
          </a:bodyPr>
          <a:lstStyle/>
          <a:p>
            <a:pPr algn="just"/>
            <a:r>
              <a:rPr lang="es-ES" b="0" i="0" u="none" strike="noStrike" dirty="0">
                <a:solidFill>
                  <a:srgbClr val="000000"/>
                </a:solidFill>
                <a:effectLst/>
                <a:latin typeface="Gadugi" panose="020B0502040204020203" pitchFamily="34" charset="0"/>
                <a:ea typeface="Gadugi" panose="020B0502040204020203" pitchFamily="34" charset="0"/>
              </a:rPr>
              <a:t>Accessible </a:t>
            </a:r>
            <a:r>
              <a:rPr lang="es-ES" b="0" i="0" u="none" strike="noStrike" dirty="0" err="1">
                <a:solidFill>
                  <a:srgbClr val="000000"/>
                </a:solidFill>
                <a:effectLst/>
                <a:latin typeface="Gadugi" panose="020B0502040204020203" pitchFamily="34" charset="0"/>
                <a:ea typeface="Gadugi" panose="020B0502040204020203" pitchFamily="34" charset="0"/>
              </a:rPr>
              <a:t>through</a:t>
            </a:r>
            <a:r>
              <a:rPr lang="es-ES" b="0" i="0" u="none" strike="noStrike" dirty="0">
                <a:solidFill>
                  <a:srgbClr val="000000"/>
                </a:solidFill>
                <a:effectLst/>
                <a:latin typeface="Gadugi" panose="020B0502040204020203" pitchFamily="34" charset="0"/>
                <a:ea typeface="Gadugi" panose="020B0502040204020203" pitchFamily="34" charset="0"/>
              </a:rPr>
              <a:t> </a:t>
            </a:r>
            <a:r>
              <a:rPr lang="es-ES" b="0" i="0" u="none" strike="noStrike" dirty="0" err="1">
                <a:solidFill>
                  <a:srgbClr val="000000"/>
                </a:solidFill>
                <a:effectLst/>
                <a:latin typeface="Gadugi" panose="020B0502040204020203" pitchFamily="34" charset="0"/>
                <a:ea typeface="Gadugi" panose="020B0502040204020203" pitchFamily="34" charset="0"/>
              </a:rPr>
              <a:t>financial</a:t>
            </a:r>
            <a:r>
              <a:rPr lang="es-ES" b="0" i="0" u="none" strike="noStrike" dirty="0">
                <a:solidFill>
                  <a:srgbClr val="000000"/>
                </a:solidFill>
                <a:effectLst/>
                <a:latin typeface="Gadugi" panose="020B0502040204020203" pitchFamily="34" charset="0"/>
                <a:ea typeface="Gadugi" panose="020B0502040204020203" pitchFamily="34" charset="0"/>
              </a:rPr>
              <a:t> intermediaries</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38094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Imagen 5" descr="Interfaz de usuario gráfica, Texto, Aplicación, Correo electrónico&#10;&#10;Descripción generada automáticamente">
            <a:extLst>
              <a:ext uri="{FF2B5EF4-FFF2-40B4-BE49-F238E27FC236}">
                <a16:creationId xmlns:a16="http://schemas.microsoft.com/office/drawing/2014/main" id="{99E3A430-D51A-ADC2-C179-0633D68F2B6E}"/>
              </a:ext>
            </a:extLst>
          </p:cNvPr>
          <p:cNvPicPr>
            <a:picLocks noChangeAspect="1"/>
          </p:cNvPicPr>
          <p:nvPr/>
        </p:nvPicPr>
        <p:blipFill rotWithShape="1">
          <a:blip r:embed="rId3">
            <a:extLst>
              <a:ext uri="{28A0092B-C50C-407E-A947-70E740481C1C}">
                <a14:useLocalDpi xmlns:a14="http://schemas.microsoft.com/office/drawing/2010/main" val="0"/>
              </a:ext>
            </a:extLst>
          </a:blip>
          <a:srcRect l="806" t="30797" r="17088" b="55506"/>
          <a:stretch/>
        </p:blipFill>
        <p:spPr>
          <a:xfrm>
            <a:off x="1787058" y="2129741"/>
            <a:ext cx="7867292" cy="835581"/>
          </a:xfrm>
          <a:prstGeom prst="rect">
            <a:avLst/>
          </a:prstGeom>
        </p:spPr>
      </p:pic>
      <p:sp>
        <p:nvSpPr>
          <p:cNvPr id="7" name="CuadroTexto 6">
            <a:extLst>
              <a:ext uri="{FF2B5EF4-FFF2-40B4-BE49-F238E27FC236}">
                <a16:creationId xmlns:a16="http://schemas.microsoft.com/office/drawing/2014/main" id="{E7D74E67-DCA8-59A1-3004-BE986C4DA2B5}"/>
              </a:ext>
            </a:extLst>
          </p:cNvPr>
          <p:cNvSpPr txBox="1"/>
          <p:nvPr/>
        </p:nvSpPr>
        <p:spPr>
          <a:xfrm>
            <a:off x="2147098" y="3644754"/>
            <a:ext cx="1152128" cy="307777"/>
          </a:xfrm>
          <a:prstGeom prst="rect">
            <a:avLst/>
          </a:prstGeom>
          <a:noFill/>
        </p:spPr>
        <p:txBody>
          <a:bodyPr wrap="square" rtlCol="0">
            <a:spAutoFit/>
          </a:bodyPr>
          <a:lstStyle/>
          <a:p>
            <a:r>
              <a:rPr lang="en-GB" sz="1400">
                <a:hlinkClick r:id="rId4"/>
              </a:rPr>
              <a:t>InvestEU</a:t>
            </a:r>
            <a:endParaRPr lang="en-GB" sz="1400"/>
          </a:p>
        </p:txBody>
      </p:sp>
      <p:pic>
        <p:nvPicPr>
          <p:cNvPr id="8" name="Imagen 7" descr="Interfaz de usuario gráfica, Texto, Aplicación, Correo electrónico&#10;&#10;Descripción generada automáticamente">
            <a:extLst>
              <a:ext uri="{FF2B5EF4-FFF2-40B4-BE49-F238E27FC236}">
                <a16:creationId xmlns:a16="http://schemas.microsoft.com/office/drawing/2014/main" id="{4C6799DE-AA3F-1CA6-199F-75D9061725C6}"/>
              </a:ext>
            </a:extLst>
          </p:cNvPr>
          <p:cNvPicPr>
            <a:picLocks noChangeAspect="1"/>
          </p:cNvPicPr>
          <p:nvPr/>
        </p:nvPicPr>
        <p:blipFill rotWithShape="1">
          <a:blip r:embed="rId3">
            <a:extLst>
              <a:ext uri="{28A0092B-C50C-407E-A947-70E740481C1C}">
                <a14:useLocalDpi xmlns:a14="http://schemas.microsoft.com/office/drawing/2010/main" val="0"/>
              </a:ext>
            </a:extLst>
          </a:blip>
          <a:srcRect l="24855" t="46546" r="17088" b="13012"/>
          <a:stretch/>
        </p:blipFill>
        <p:spPr>
          <a:xfrm>
            <a:off x="4288918" y="3345903"/>
            <a:ext cx="5563036" cy="2467092"/>
          </a:xfrm>
          <a:prstGeom prst="rect">
            <a:avLst/>
          </a:prstGeom>
        </p:spPr>
      </p:pic>
      <p:sp>
        <p:nvSpPr>
          <p:cNvPr id="9" name="CuadroTexto 8">
            <a:extLst>
              <a:ext uri="{FF2B5EF4-FFF2-40B4-BE49-F238E27FC236}">
                <a16:creationId xmlns:a16="http://schemas.microsoft.com/office/drawing/2014/main" id="{902D625F-B368-E711-F5A2-5919227EC9B7}"/>
              </a:ext>
            </a:extLst>
          </p:cNvPr>
          <p:cNvSpPr txBox="1"/>
          <p:nvPr/>
        </p:nvSpPr>
        <p:spPr>
          <a:xfrm>
            <a:off x="2109572" y="4902314"/>
            <a:ext cx="2141820" cy="523220"/>
          </a:xfrm>
          <a:prstGeom prst="rect">
            <a:avLst/>
          </a:prstGeom>
          <a:noFill/>
        </p:spPr>
        <p:txBody>
          <a:bodyPr wrap="square" rtlCol="0">
            <a:spAutoFit/>
          </a:bodyPr>
          <a:lstStyle/>
          <a:p>
            <a:r>
              <a:rPr lang="en-GB" sz="1400">
                <a:hlinkClick r:id="rId5"/>
              </a:rPr>
              <a:t>EFSI 2 Skills and Education Guarantee Pilot</a:t>
            </a:r>
            <a:endParaRPr lang="en-GB" sz="1400"/>
          </a:p>
        </p:txBody>
      </p:sp>
    </p:spTree>
    <p:extLst>
      <p:ext uri="{BB962C8B-B14F-4D97-AF65-F5344CB8AC3E}">
        <p14:creationId xmlns:p14="http://schemas.microsoft.com/office/powerpoint/2010/main" val="33583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US" sz="3500" b="1" dirty="0">
                <a:solidFill>
                  <a:srgbClr val="2842A2"/>
                </a:solidFill>
                <a:latin typeface="Arial"/>
                <a:ea typeface="Arial"/>
                <a:cs typeface="Arial"/>
                <a:sym typeface="Arial"/>
              </a:rPr>
              <a:t>Pillar 3 Introduction</a:t>
            </a:r>
            <a:endParaRPr sz="3500" b="1" u="none" strike="noStrike" cap="none" dirty="0">
              <a:solidFill>
                <a:srgbClr val="2842A2"/>
              </a:solidFill>
              <a:latin typeface="Arial"/>
              <a:ea typeface="Arial"/>
              <a:cs typeface="Arial"/>
              <a:sym typeface="Arial"/>
            </a:endParaRPr>
          </a:p>
        </p:txBody>
      </p:sp>
      <p:sp>
        <p:nvSpPr>
          <p:cNvPr id="94" name="Ovale 24">
            <a:extLst>
              <a:ext uri="{FF2B5EF4-FFF2-40B4-BE49-F238E27FC236}">
                <a16:creationId xmlns:a16="http://schemas.microsoft.com/office/drawing/2014/main" id="{F3B0759F-A9C5-1423-0B44-D90B9A8FA419}"/>
              </a:ext>
            </a:extLst>
          </p:cNvPr>
          <p:cNvSpPr/>
          <p:nvPr/>
        </p:nvSpPr>
        <p:spPr>
          <a:xfrm rot="5400000">
            <a:off x="9888526" y="1037794"/>
            <a:ext cx="1452169" cy="1553065"/>
          </a:xfrm>
          <a:prstGeom prst="ellipse">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Ovale 25">
            <a:extLst>
              <a:ext uri="{FF2B5EF4-FFF2-40B4-BE49-F238E27FC236}">
                <a16:creationId xmlns:a16="http://schemas.microsoft.com/office/drawing/2014/main" id="{6EB4D1FE-7B10-6729-C81D-6FCA9125C13F}"/>
              </a:ext>
            </a:extLst>
          </p:cNvPr>
          <p:cNvSpPr/>
          <p:nvPr/>
        </p:nvSpPr>
        <p:spPr>
          <a:xfrm rot="16200000" flipV="1">
            <a:off x="9888526" y="4646285"/>
            <a:ext cx="1452169" cy="15530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Google Shape;3587;p89">
            <a:extLst>
              <a:ext uri="{FF2B5EF4-FFF2-40B4-BE49-F238E27FC236}">
                <a16:creationId xmlns:a16="http://schemas.microsoft.com/office/drawing/2014/main" id="{63D85A96-4119-B50D-6159-984F23E032EB}"/>
              </a:ext>
            </a:extLst>
          </p:cNvPr>
          <p:cNvSpPr/>
          <p:nvPr/>
        </p:nvSpPr>
        <p:spPr>
          <a:xfrm rot="5400000">
            <a:off x="9917128" y="2600560"/>
            <a:ext cx="1370272" cy="643130"/>
          </a:xfrm>
          <a:prstGeom prst="homePlate">
            <a:avLst>
              <a:gd name="adj" fmla="val 47546"/>
            </a:avLst>
          </a:prstGeom>
          <a:solidFill>
            <a:srgbClr val="2842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97" name="Google Shape;3587;p89">
            <a:extLst>
              <a:ext uri="{FF2B5EF4-FFF2-40B4-BE49-F238E27FC236}">
                <a16:creationId xmlns:a16="http://schemas.microsoft.com/office/drawing/2014/main" id="{D5EBA4B9-8298-5272-78BA-EDE7C9921E43}"/>
              </a:ext>
            </a:extLst>
          </p:cNvPr>
          <p:cNvSpPr/>
          <p:nvPr/>
        </p:nvSpPr>
        <p:spPr>
          <a:xfrm rot="16200000" flipV="1">
            <a:off x="9992390" y="3890277"/>
            <a:ext cx="1219748" cy="643130"/>
          </a:xfrm>
          <a:prstGeom prst="homePlate">
            <a:avLst>
              <a:gd name="adj" fmla="val 47546"/>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grpSp>
        <p:nvGrpSpPr>
          <p:cNvPr id="98" name="Group 97">
            <a:extLst>
              <a:ext uri="{FF2B5EF4-FFF2-40B4-BE49-F238E27FC236}">
                <a16:creationId xmlns:a16="http://schemas.microsoft.com/office/drawing/2014/main" id="{E26487F4-2987-43C7-13CB-3356506BF2C3}"/>
              </a:ext>
            </a:extLst>
          </p:cNvPr>
          <p:cNvGrpSpPr/>
          <p:nvPr/>
        </p:nvGrpSpPr>
        <p:grpSpPr>
          <a:xfrm>
            <a:off x="9953024" y="1272010"/>
            <a:ext cx="1298479" cy="1049393"/>
            <a:chOff x="867110" y="6005635"/>
            <a:chExt cx="1326576" cy="1144674"/>
          </a:xfrm>
        </p:grpSpPr>
        <p:pic>
          <p:nvPicPr>
            <p:cNvPr id="99" name="Graphic 98">
              <a:extLst>
                <a:ext uri="{FF2B5EF4-FFF2-40B4-BE49-F238E27FC236}">
                  <a16:creationId xmlns:a16="http://schemas.microsoft.com/office/drawing/2014/main" id="{88F13B65-89EB-1000-5FC9-3DBB197693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4947" y="6005635"/>
              <a:ext cx="1148739" cy="997019"/>
            </a:xfrm>
            <a:prstGeom prst="rect">
              <a:avLst/>
            </a:prstGeom>
          </p:spPr>
        </p:pic>
        <p:pic>
          <p:nvPicPr>
            <p:cNvPr id="100" name="Graphic 99">
              <a:extLst>
                <a:ext uri="{FF2B5EF4-FFF2-40B4-BE49-F238E27FC236}">
                  <a16:creationId xmlns:a16="http://schemas.microsoft.com/office/drawing/2014/main" id="{A60DBFCD-3A4B-7508-805B-0F4D4A1BB2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7110" y="6066593"/>
              <a:ext cx="1257111" cy="1083716"/>
            </a:xfrm>
            <a:prstGeom prst="rect">
              <a:avLst/>
            </a:prstGeom>
          </p:spPr>
        </p:pic>
      </p:grpSp>
      <p:pic>
        <p:nvPicPr>
          <p:cNvPr id="87" name="Graphic 86" descr="Group brainstorm with solid fill">
            <a:extLst>
              <a:ext uri="{FF2B5EF4-FFF2-40B4-BE49-F238E27FC236}">
                <a16:creationId xmlns:a16="http://schemas.microsoft.com/office/drawing/2014/main" id="{2CCBD38A-7279-3958-5FBD-35B08D8754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3066" y="1310476"/>
            <a:ext cx="817156" cy="817156"/>
          </a:xfrm>
          <a:prstGeom prst="rect">
            <a:avLst/>
          </a:prstGeom>
        </p:spPr>
      </p:pic>
      <p:grpSp>
        <p:nvGrpSpPr>
          <p:cNvPr id="101" name="Group 100">
            <a:extLst>
              <a:ext uri="{FF2B5EF4-FFF2-40B4-BE49-F238E27FC236}">
                <a16:creationId xmlns:a16="http://schemas.microsoft.com/office/drawing/2014/main" id="{EC214275-65B8-7865-BDBE-1704259141C1}"/>
              </a:ext>
            </a:extLst>
          </p:cNvPr>
          <p:cNvGrpSpPr/>
          <p:nvPr/>
        </p:nvGrpSpPr>
        <p:grpSpPr>
          <a:xfrm>
            <a:off x="9965370" y="4839134"/>
            <a:ext cx="1298479" cy="1049393"/>
            <a:chOff x="867110" y="6005635"/>
            <a:chExt cx="1326576" cy="1144674"/>
          </a:xfrm>
        </p:grpSpPr>
        <p:pic>
          <p:nvPicPr>
            <p:cNvPr id="102" name="Graphic 101">
              <a:extLst>
                <a:ext uri="{FF2B5EF4-FFF2-40B4-BE49-F238E27FC236}">
                  <a16:creationId xmlns:a16="http://schemas.microsoft.com/office/drawing/2014/main" id="{56F50208-AF9D-6B70-D80E-E03C9452E36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4947" y="6005635"/>
              <a:ext cx="1148739" cy="997019"/>
            </a:xfrm>
            <a:prstGeom prst="rect">
              <a:avLst/>
            </a:prstGeom>
          </p:spPr>
        </p:pic>
        <p:pic>
          <p:nvPicPr>
            <p:cNvPr id="103" name="Graphic 102">
              <a:extLst>
                <a:ext uri="{FF2B5EF4-FFF2-40B4-BE49-F238E27FC236}">
                  <a16:creationId xmlns:a16="http://schemas.microsoft.com/office/drawing/2014/main" id="{E1ECF978-8375-5101-A8EC-6AD63283493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67110" y="6066593"/>
              <a:ext cx="1257111" cy="1083716"/>
            </a:xfrm>
            <a:prstGeom prst="rect">
              <a:avLst/>
            </a:prstGeom>
          </p:spPr>
        </p:pic>
      </p:grpSp>
      <p:pic>
        <p:nvPicPr>
          <p:cNvPr id="89" name="Picture 88" descr="Icon&#10;&#10;Description automatically generated">
            <a:extLst>
              <a:ext uri="{FF2B5EF4-FFF2-40B4-BE49-F238E27FC236}">
                <a16:creationId xmlns:a16="http://schemas.microsoft.com/office/drawing/2014/main" id="{00A0CAEA-B843-1F6D-2B40-6BCE7A38A375}"/>
              </a:ext>
            </a:extLst>
          </p:cNvPr>
          <p:cNvPicPr>
            <a:picLocks noChangeAspect="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46089" y="4981534"/>
            <a:ext cx="686319" cy="686319"/>
          </a:xfrm>
          <a:prstGeom prst="rect">
            <a:avLst/>
          </a:prstGeom>
          <a:ln>
            <a:noFill/>
          </a:ln>
        </p:spPr>
      </p:pic>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800857" y="1313659"/>
            <a:ext cx="7490388" cy="4862870"/>
          </a:xfrm>
          <a:prstGeom prst="rect">
            <a:avLst/>
          </a:prstGeom>
          <a:solidFill>
            <a:schemeClr val="accent1">
              <a:lumMod val="40000"/>
              <a:lumOff val="60000"/>
            </a:schemeClr>
          </a:solidFill>
        </p:spPr>
        <p:txBody>
          <a:bodyPr wrap="square" rtlCol="0">
            <a:spAutoFit/>
          </a:bodyPr>
          <a:lstStyle/>
          <a:p>
            <a:pPr marL="285750" indent="-285750">
              <a:spcAft>
                <a:spcPts val="600"/>
              </a:spcAft>
              <a:buFont typeface="Wingdings" panose="05000000000000000000" pitchFamily="2" charset="2"/>
              <a:buChar char="Ø"/>
            </a:pPr>
            <a:r>
              <a:rPr lang="en-US" sz="2000" dirty="0">
                <a:latin typeface="Gadugi" panose="020B0502040204020203" pitchFamily="34" charset="0"/>
                <a:ea typeface="Gadugi" panose="020B0502040204020203" pitchFamily="34" charset="0"/>
              </a:rPr>
              <a:t>Human Capital refers to ​the </a:t>
            </a:r>
            <a:r>
              <a:rPr lang="en-US" sz="2000" b="1" dirty="0">
                <a:latin typeface="Gadugi" panose="020B0502040204020203" pitchFamily="34" charset="0"/>
                <a:ea typeface="Gadugi" panose="020B0502040204020203" pitchFamily="34" charset="0"/>
              </a:rPr>
              <a:t>skills, knowledge and experience </a:t>
            </a:r>
            <a:r>
              <a:rPr lang="en-US" sz="2000" dirty="0">
                <a:latin typeface="Gadugi" panose="020B0502040204020203" pitchFamily="34" charset="0"/>
                <a:ea typeface="Gadugi" panose="020B0502040204020203" pitchFamily="34" charset="0"/>
              </a:rPr>
              <a:t>of a person or group of people, seen as something </a:t>
            </a:r>
            <a:r>
              <a:rPr lang="en-US" sz="2000" b="1" dirty="0">
                <a:latin typeface="Gadugi" panose="020B0502040204020203" pitchFamily="34" charset="0"/>
                <a:ea typeface="Gadugi" panose="020B0502040204020203" pitchFamily="34" charset="0"/>
              </a:rPr>
              <a:t>valuable that an organization or country can make use of.</a:t>
            </a:r>
          </a:p>
          <a:p>
            <a:pPr marL="285750" indent="-285750">
              <a:spcAft>
                <a:spcPts val="600"/>
              </a:spcAft>
              <a:buFont typeface="Wingdings" panose="05000000000000000000" pitchFamily="2" charset="2"/>
              <a:buChar char="Ø"/>
            </a:pPr>
            <a:r>
              <a:rPr lang="en-US" sz="2000" dirty="0">
                <a:latin typeface="Gadugi" panose="020B0502040204020203" pitchFamily="34" charset="0"/>
                <a:ea typeface="Gadugi" panose="020B0502040204020203" pitchFamily="34" charset="0"/>
              </a:rPr>
              <a:t>Pillar 3 is an integral part of the Smart Tourism Destinations roadmap, enabling the implementation of Pillar 1 (Strategy &amp; Governance) and Pillar 2 (Data Collection &amp; Management).</a:t>
            </a:r>
          </a:p>
          <a:p>
            <a:pPr>
              <a:spcAft>
                <a:spcPts val="600"/>
              </a:spcAft>
            </a:pPr>
            <a:endParaRPr lang="en-US" sz="2000" dirty="0">
              <a:latin typeface="Gadugi" panose="020B0502040204020203" pitchFamily="34" charset="0"/>
              <a:ea typeface="Gadugi" panose="020B0502040204020203" pitchFamily="34" charset="0"/>
            </a:endParaRPr>
          </a:p>
          <a:p>
            <a:pPr marL="285750" indent="-285750">
              <a:spcAft>
                <a:spcPts val="600"/>
              </a:spcAft>
              <a:buFont typeface="Wingdings" panose="05000000000000000000" pitchFamily="2" charset="2"/>
              <a:buChar char="Ø"/>
            </a:pPr>
            <a:r>
              <a:rPr lang="en-US" sz="2000" dirty="0">
                <a:latin typeface="Gadugi" panose="020B0502040204020203" pitchFamily="34" charset="0"/>
                <a:ea typeface="Gadugi" panose="020B0502040204020203" pitchFamily="34" charset="0"/>
              </a:rPr>
              <a:t>Smart Tourism skills include digital competency, data analysis skills, and effective leadership. </a:t>
            </a:r>
          </a:p>
          <a:p>
            <a:pPr marL="285750" indent="-285750">
              <a:spcAft>
                <a:spcPts val="600"/>
              </a:spcAft>
              <a:buFont typeface="Wingdings" panose="05000000000000000000" pitchFamily="2" charset="2"/>
              <a:buChar char="Ø"/>
            </a:pPr>
            <a:r>
              <a:rPr lang="en-US" sz="2000" dirty="0">
                <a:latin typeface="Gadugi" panose="020B0502040204020203" pitchFamily="34" charset="0"/>
                <a:ea typeface="Gadugi" panose="020B0502040204020203" pitchFamily="34" charset="0"/>
              </a:rPr>
              <a:t>Human capital and skills are </a:t>
            </a:r>
            <a:r>
              <a:rPr lang="en-US" sz="2000" b="1" dirty="0">
                <a:latin typeface="Gadugi" panose="020B0502040204020203" pitchFamily="34" charset="0"/>
                <a:ea typeface="Gadugi" panose="020B0502040204020203" pitchFamily="34" charset="0"/>
              </a:rPr>
              <a:t>essential for overcoming capacity restraints</a:t>
            </a:r>
            <a:r>
              <a:rPr lang="en-US" sz="2000" dirty="0">
                <a:latin typeface="Gadugi" panose="020B0502040204020203" pitchFamily="34" charset="0"/>
                <a:ea typeface="Gadugi" panose="020B0502040204020203" pitchFamily="34" charset="0"/>
              </a:rPr>
              <a:t>, in particular: </a:t>
            </a:r>
          </a:p>
          <a:p>
            <a:pPr marL="742950" lvl="1" indent="-285750">
              <a:spcAft>
                <a:spcPts val="600"/>
              </a:spcAft>
              <a:buFont typeface="Wingdings" panose="05000000000000000000" pitchFamily="2" charset="2"/>
              <a:buChar char="Ø"/>
            </a:pPr>
            <a:r>
              <a:rPr lang="en-US" sz="2000" dirty="0">
                <a:latin typeface="Gadugi" panose="020B0502040204020203" pitchFamily="34" charset="0"/>
                <a:ea typeface="Gadugi" panose="020B0502040204020203" pitchFamily="34" charset="0"/>
              </a:rPr>
              <a:t>Cooperation with universities and innovation hubs</a:t>
            </a:r>
          </a:p>
          <a:p>
            <a:pPr marL="742950" lvl="1" indent="-285750">
              <a:spcAft>
                <a:spcPts val="600"/>
              </a:spcAft>
              <a:buFont typeface="Wingdings" panose="05000000000000000000" pitchFamily="2" charset="2"/>
              <a:buChar char="Ø"/>
            </a:pPr>
            <a:r>
              <a:rPr lang="en-US" sz="2000" dirty="0">
                <a:latin typeface="Gadugi" panose="020B0502040204020203" pitchFamily="34" charset="0"/>
                <a:ea typeface="Gadugi" panose="020B0502040204020203" pitchFamily="34" charset="0"/>
              </a:rPr>
              <a:t>EU supports and resources (funding, jobs etc.)</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5400000">
            <a:off x="7659430" y="3541568"/>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5" descr="Icon&#10;&#10;Description automatically generated">
            <a:extLst>
              <a:ext uri="{FF2B5EF4-FFF2-40B4-BE49-F238E27FC236}">
                <a16:creationId xmlns:a16="http://schemas.microsoft.com/office/drawing/2014/main" id="{20D3D114-C398-5C4D-7F58-2D8DA424AD2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67755" y="76819"/>
            <a:ext cx="735538" cy="735538"/>
          </a:xfrm>
          <a:prstGeom prst="rect">
            <a:avLst/>
          </a:prstGeom>
        </p:spPr>
      </p:pic>
    </p:spTree>
    <p:extLst>
      <p:ext uri="{BB962C8B-B14F-4D97-AF65-F5344CB8AC3E}">
        <p14:creationId xmlns:p14="http://schemas.microsoft.com/office/powerpoint/2010/main" val="1834265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a:solidFill>
                  <a:srgbClr val="2842A2"/>
                </a:solidFill>
                <a:latin typeface="Arial"/>
                <a:ea typeface="Arial"/>
                <a:cs typeface="Arial"/>
                <a:sym typeface="Arial"/>
              </a:rPr>
              <a:t>EU funding instruments for upskilling and reskilling</a:t>
            </a:r>
            <a:r>
              <a:rPr lang="en-US" sz="2400" b="1">
                <a:solidFill>
                  <a:srgbClr val="2842A2"/>
                </a:solidFill>
                <a:latin typeface="Arial"/>
                <a:ea typeface="Arial"/>
                <a:cs typeface="Arial"/>
                <a:sym typeface="Arial"/>
              </a:rPr>
              <a:t> </a:t>
            </a:r>
            <a:endParaRPr kumimoji="0" sz="2400" b="1" i="0" u="none" strike="noStrike" kern="1200" cap="none" spc="0" normalizeH="0" baseline="0" noProof="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488707" y="1045005"/>
            <a:ext cx="10420443" cy="369332"/>
          </a:xfrm>
          <a:prstGeom prst="rect">
            <a:avLst/>
          </a:prstGeom>
          <a:solidFill>
            <a:schemeClr val="accent3">
              <a:lumMod val="20000"/>
              <a:lumOff val="80000"/>
            </a:schemeClr>
          </a:solidFill>
        </p:spPr>
        <p:txBody>
          <a:bodyPr wrap="square" rtlCol="0">
            <a:spAutoFit/>
          </a:bodyPr>
          <a:lstStyle/>
          <a:p>
            <a:pPr algn="just"/>
            <a:r>
              <a:rPr lang="es-ES" b="0" i="0" u="none" strike="noStrike" dirty="0">
                <a:solidFill>
                  <a:srgbClr val="000000"/>
                </a:solidFill>
                <a:effectLst/>
                <a:latin typeface="Gadugi" panose="020B0502040204020203" pitchFamily="34" charset="0"/>
                <a:ea typeface="Gadugi" panose="020B0502040204020203" pitchFamily="34" charset="0"/>
              </a:rPr>
              <a:t>Accessible through </a:t>
            </a:r>
            <a:r>
              <a:rPr lang="es-ES" dirty="0">
                <a:solidFill>
                  <a:srgbClr val="000000"/>
                </a:solidFill>
                <a:latin typeface="Gadugi" panose="020B0502040204020203" pitchFamily="34" charset="0"/>
                <a:ea typeface="Gadugi" panose="020B0502040204020203" pitchFamily="34" charset="0"/>
              </a:rPr>
              <a:t>national authorities</a:t>
            </a:r>
            <a:endParaRPr lang="es-ES" b="0" i="0" u="none" strike="noStrike" dirty="0">
              <a:solidFill>
                <a:srgbClr val="000000"/>
              </a:solidFill>
              <a:effectLst/>
              <a:latin typeface="Gadugi" panose="020B0502040204020203" pitchFamily="34" charset="0"/>
              <a:ea typeface="Gadugi" panose="020B0502040204020203" pitchFamily="34" charset="0"/>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21889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Imagen 2" descr="Interfaz de usuario gráfica, Texto, Aplicación, Correo electrónico&#10;&#10;Descripción generada automáticamente">
            <a:extLst>
              <a:ext uri="{FF2B5EF4-FFF2-40B4-BE49-F238E27FC236}">
                <a16:creationId xmlns:a16="http://schemas.microsoft.com/office/drawing/2014/main" id="{547E22C0-B90E-7BA9-D698-517229CA64EF}"/>
              </a:ext>
            </a:extLst>
          </p:cNvPr>
          <p:cNvPicPr>
            <a:picLocks noChangeAspect="1"/>
          </p:cNvPicPr>
          <p:nvPr/>
        </p:nvPicPr>
        <p:blipFill rotWithShape="1">
          <a:blip r:embed="rId3">
            <a:extLst>
              <a:ext uri="{28A0092B-C50C-407E-A947-70E740481C1C}">
                <a14:useLocalDpi xmlns:a14="http://schemas.microsoft.com/office/drawing/2010/main" val="0"/>
              </a:ext>
            </a:extLst>
          </a:blip>
          <a:srcRect l="31361" t="27219"/>
          <a:stretch/>
        </p:blipFill>
        <p:spPr>
          <a:xfrm>
            <a:off x="4060390" y="2938384"/>
            <a:ext cx="5514069" cy="3654280"/>
          </a:xfrm>
          <a:prstGeom prst="rect">
            <a:avLst/>
          </a:prstGeom>
        </p:spPr>
      </p:pic>
      <p:sp>
        <p:nvSpPr>
          <p:cNvPr id="10" name="CuadroTexto 9">
            <a:extLst>
              <a:ext uri="{FF2B5EF4-FFF2-40B4-BE49-F238E27FC236}">
                <a16:creationId xmlns:a16="http://schemas.microsoft.com/office/drawing/2014/main" id="{803CFE4A-DFC6-2E17-A0C6-6943D873A798}"/>
              </a:ext>
            </a:extLst>
          </p:cNvPr>
          <p:cNvSpPr txBox="1"/>
          <p:nvPr/>
        </p:nvSpPr>
        <p:spPr>
          <a:xfrm>
            <a:off x="2332198" y="3037865"/>
            <a:ext cx="1584176" cy="738664"/>
          </a:xfrm>
          <a:prstGeom prst="rect">
            <a:avLst/>
          </a:prstGeom>
          <a:noFill/>
        </p:spPr>
        <p:txBody>
          <a:bodyPr wrap="square" rtlCol="0">
            <a:spAutoFit/>
          </a:bodyPr>
          <a:lstStyle/>
          <a:p>
            <a:r>
              <a:rPr lang="en-GB" sz="1400" dirty="0">
                <a:hlinkClick r:id="rId4"/>
              </a:rPr>
              <a:t>Recovery and Resilience Facility (RRF)</a:t>
            </a:r>
            <a:endParaRPr lang="en-GB" sz="1400" dirty="0"/>
          </a:p>
        </p:txBody>
      </p:sp>
      <p:sp>
        <p:nvSpPr>
          <p:cNvPr id="11" name="CuadroTexto 10">
            <a:extLst>
              <a:ext uri="{FF2B5EF4-FFF2-40B4-BE49-F238E27FC236}">
                <a16:creationId xmlns:a16="http://schemas.microsoft.com/office/drawing/2014/main" id="{570DF796-035F-5203-F77A-777768C5DB74}"/>
              </a:ext>
            </a:extLst>
          </p:cNvPr>
          <p:cNvSpPr txBox="1"/>
          <p:nvPr/>
        </p:nvSpPr>
        <p:spPr>
          <a:xfrm>
            <a:off x="2332198" y="4091004"/>
            <a:ext cx="1728192" cy="954107"/>
          </a:xfrm>
          <a:prstGeom prst="rect">
            <a:avLst/>
          </a:prstGeom>
          <a:noFill/>
        </p:spPr>
        <p:txBody>
          <a:bodyPr wrap="square" rtlCol="0">
            <a:spAutoFit/>
          </a:bodyPr>
          <a:lstStyle/>
          <a:p>
            <a:r>
              <a:rPr lang="en-GB" sz="1400" dirty="0">
                <a:hlinkClick r:id="rId5"/>
              </a:rPr>
              <a:t>REACT-EU (Recovery Assistance for Cohesion and the Territories of Europe)</a:t>
            </a:r>
            <a:endParaRPr lang="en-GB" sz="1400" dirty="0"/>
          </a:p>
        </p:txBody>
      </p:sp>
      <p:sp>
        <p:nvSpPr>
          <p:cNvPr id="12" name="CuadroTexto 11">
            <a:extLst>
              <a:ext uri="{FF2B5EF4-FFF2-40B4-BE49-F238E27FC236}">
                <a16:creationId xmlns:a16="http://schemas.microsoft.com/office/drawing/2014/main" id="{C3B6F0FD-7D3E-3B3D-B5E9-825B4B516394}"/>
              </a:ext>
            </a:extLst>
          </p:cNvPr>
          <p:cNvSpPr txBox="1"/>
          <p:nvPr/>
        </p:nvSpPr>
        <p:spPr>
          <a:xfrm>
            <a:off x="2332198" y="5542157"/>
            <a:ext cx="1900437" cy="738664"/>
          </a:xfrm>
          <a:prstGeom prst="rect">
            <a:avLst/>
          </a:prstGeom>
          <a:noFill/>
        </p:spPr>
        <p:txBody>
          <a:bodyPr wrap="square" rtlCol="0">
            <a:spAutoFit/>
          </a:bodyPr>
          <a:lstStyle/>
          <a:p>
            <a:r>
              <a:rPr lang="en-GB" sz="1400" dirty="0">
                <a:hlinkClick r:id="rId6"/>
              </a:rPr>
              <a:t>European Social Fund Plus (ESF+ under shared management)</a:t>
            </a:r>
            <a:endParaRPr lang="en-GB" sz="1400" dirty="0"/>
          </a:p>
        </p:txBody>
      </p:sp>
      <p:pic>
        <p:nvPicPr>
          <p:cNvPr id="13" name="Imagen 12" descr="Interfaz de usuario gráfica&#10;&#10;Descripción generada automáticamente">
            <a:extLst>
              <a:ext uri="{FF2B5EF4-FFF2-40B4-BE49-F238E27FC236}">
                <a16:creationId xmlns:a16="http://schemas.microsoft.com/office/drawing/2014/main" id="{81A58338-9BEC-EEDA-DBC0-7C691E732BCB}"/>
              </a:ext>
            </a:extLst>
          </p:cNvPr>
          <p:cNvPicPr>
            <a:picLocks noChangeAspect="1"/>
          </p:cNvPicPr>
          <p:nvPr/>
        </p:nvPicPr>
        <p:blipFill rotWithShape="1">
          <a:blip r:embed="rId7">
            <a:extLst>
              <a:ext uri="{28A0092B-C50C-407E-A947-70E740481C1C}">
                <a14:useLocalDpi xmlns:a14="http://schemas.microsoft.com/office/drawing/2010/main" val="0"/>
              </a:ext>
            </a:extLst>
          </a:blip>
          <a:srcRect t="37408" r="15236" b="45241"/>
          <a:stretch/>
        </p:blipFill>
        <p:spPr>
          <a:xfrm>
            <a:off x="1799471" y="2000287"/>
            <a:ext cx="7798914" cy="997767"/>
          </a:xfrm>
          <a:prstGeom prst="rect">
            <a:avLst/>
          </a:prstGeom>
        </p:spPr>
      </p:pic>
    </p:spTree>
    <p:extLst>
      <p:ext uri="{BB962C8B-B14F-4D97-AF65-F5344CB8AC3E}">
        <p14:creationId xmlns:p14="http://schemas.microsoft.com/office/powerpoint/2010/main" val="148943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EU funding instruments for upskilling and reskilling</a:t>
            </a:r>
            <a:r>
              <a:rPr lang="en-US" sz="2400" b="1" dirty="0">
                <a:solidFill>
                  <a:srgbClr val="2842A2"/>
                </a:solidFill>
                <a:latin typeface="Arial"/>
                <a:ea typeface="Arial"/>
                <a:cs typeface="Arial"/>
                <a:sym typeface="Arial"/>
              </a:rPr>
              <a:t> </a:t>
            </a:r>
            <a:endParaRPr kumimoji="0" sz="24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488707" y="1045005"/>
            <a:ext cx="10420443" cy="369332"/>
          </a:xfrm>
          <a:prstGeom prst="rect">
            <a:avLst/>
          </a:prstGeom>
          <a:solidFill>
            <a:schemeClr val="accent3">
              <a:lumMod val="20000"/>
              <a:lumOff val="80000"/>
            </a:schemeClr>
          </a:solidFill>
        </p:spPr>
        <p:txBody>
          <a:bodyPr wrap="square" rtlCol="0">
            <a:spAutoFit/>
          </a:bodyPr>
          <a:lstStyle/>
          <a:p>
            <a:pPr algn="just"/>
            <a:r>
              <a:rPr lang="es-ES" b="0" i="0" u="none" strike="noStrike" dirty="0">
                <a:solidFill>
                  <a:srgbClr val="000000"/>
                </a:solidFill>
                <a:effectLst/>
                <a:latin typeface="Gadugi" panose="020B0502040204020203" pitchFamily="34" charset="0"/>
                <a:ea typeface="Gadugi" panose="020B0502040204020203" pitchFamily="34" charset="0"/>
              </a:rPr>
              <a:t>Accessible through </a:t>
            </a:r>
            <a:r>
              <a:rPr lang="es-ES" dirty="0">
                <a:solidFill>
                  <a:srgbClr val="000000"/>
                </a:solidFill>
                <a:latin typeface="Gadugi" panose="020B0502040204020203" pitchFamily="34" charset="0"/>
                <a:ea typeface="Gadugi" panose="020B0502040204020203" pitchFamily="34" charset="0"/>
              </a:rPr>
              <a:t>national authorities</a:t>
            </a:r>
            <a:endParaRPr lang="es-ES" b="0" i="0" u="none" strike="noStrike" dirty="0">
              <a:solidFill>
                <a:srgbClr val="000000"/>
              </a:solidFill>
              <a:effectLst/>
              <a:latin typeface="Gadugi" panose="020B0502040204020203" pitchFamily="34" charset="0"/>
              <a:ea typeface="Gadugi" panose="020B0502040204020203" pitchFamily="34" charset="0"/>
            </a:endParaRP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21889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 name="Imagen 5" descr="Interfaz de usuario gráfica, Aplicación&#10;&#10;Descripción generada automáticamente">
            <a:extLst>
              <a:ext uri="{FF2B5EF4-FFF2-40B4-BE49-F238E27FC236}">
                <a16:creationId xmlns:a16="http://schemas.microsoft.com/office/drawing/2014/main" id="{CB906EA8-E092-8DDF-08D0-216DB7B94592}"/>
              </a:ext>
            </a:extLst>
          </p:cNvPr>
          <p:cNvPicPr>
            <a:picLocks noChangeAspect="1"/>
          </p:cNvPicPr>
          <p:nvPr/>
        </p:nvPicPr>
        <p:blipFill rotWithShape="1">
          <a:blip r:embed="rId3">
            <a:extLst>
              <a:ext uri="{28A0092B-C50C-407E-A947-70E740481C1C}">
                <a14:useLocalDpi xmlns:a14="http://schemas.microsoft.com/office/drawing/2010/main" val="0"/>
              </a:ext>
            </a:extLst>
          </a:blip>
          <a:srcRect l="30720" t="8425" r="7824" b="5600"/>
          <a:stretch/>
        </p:blipFill>
        <p:spPr>
          <a:xfrm>
            <a:off x="4384013" y="2450323"/>
            <a:ext cx="5148064" cy="4407677"/>
          </a:xfrm>
          <a:prstGeom prst="rect">
            <a:avLst/>
          </a:prstGeom>
        </p:spPr>
      </p:pic>
      <p:pic>
        <p:nvPicPr>
          <p:cNvPr id="7" name="Imagen 6" descr="Interfaz de usuario gráfica&#10;&#10;Descripción generada automáticamente">
            <a:extLst>
              <a:ext uri="{FF2B5EF4-FFF2-40B4-BE49-F238E27FC236}">
                <a16:creationId xmlns:a16="http://schemas.microsoft.com/office/drawing/2014/main" id="{71806C8E-239A-9ECB-EFA7-4A7E93022B31}"/>
              </a:ext>
            </a:extLst>
          </p:cNvPr>
          <p:cNvPicPr>
            <a:picLocks noChangeAspect="1"/>
          </p:cNvPicPr>
          <p:nvPr/>
        </p:nvPicPr>
        <p:blipFill rotWithShape="1">
          <a:blip r:embed="rId4">
            <a:extLst>
              <a:ext uri="{28A0092B-C50C-407E-A947-70E740481C1C}">
                <a14:useLocalDpi xmlns:a14="http://schemas.microsoft.com/office/drawing/2010/main" val="0"/>
              </a:ext>
            </a:extLst>
          </a:blip>
          <a:srcRect t="38988" r="15236" b="45241"/>
          <a:stretch/>
        </p:blipFill>
        <p:spPr>
          <a:xfrm>
            <a:off x="2472929" y="1802493"/>
            <a:ext cx="7246141" cy="842630"/>
          </a:xfrm>
          <a:prstGeom prst="rect">
            <a:avLst/>
          </a:prstGeom>
        </p:spPr>
      </p:pic>
      <p:sp>
        <p:nvSpPr>
          <p:cNvPr id="8" name="CuadroTexto 7">
            <a:extLst>
              <a:ext uri="{FF2B5EF4-FFF2-40B4-BE49-F238E27FC236}">
                <a16:creationId xmlns:a16="http://schemas.microsoft.com/office/drawing/2014/main" id="{7533CD2E-665F-F42C-56E6-9B19D1ECF952}"/>
              </a:ext>
            </a:extLst>
          </p:cNvPr>
          <p:cNvSpPr txBox="1"/>
          <p:nvPr/>
        </p:nvSpPr>
        <p:spPr>
          <a:xfrm>
            <a:off x="2604198" y="2729022"/>
            <a:ext cx="1584176" cy="738664"/>
          </a:xfrm>
          <a:prstGeom prst="rect">
            <a:avLst/>
          </a:prstGeom>
          <a:noFill/>
        </p:spPr>
        <p:txBody>
          <a:bodyPr wrap="square" rtlCol="0">
            <a:spAutoFit/>
          </a:bodyPr>
          <a:lstStyle/>
          <a:p>
            <a:r>
              <a:rPr lang="en-GB" sz="1400" dirty="0">
                <a:hlinkClick r:id="rId5"/>
              </a:rPr>
              <a:t>European Regional Development Fund (ERDF) </a:t>
            </a:r>
            <a:endParaRPr lang="en-GB" sz="1400" dirty="0"/>
          </a:p>
        </p:txBody>
      </p:sp>
      <p:sp>
        <p:nvSpPr>
          <p:cNvPr id="9" name="CuadroTexto 8">
            <a:extLst>
              <a:ext uri="{FF2B5EF4-FFF2-40B4-BE49-F238E27FC236}">
                <a16:creationId xmlns:a16="http://schemas.microsoft.com/office/drawing/2014/main" id="{1F9AAC23-8D0C-8E0E-BD61-07C6FE96EA31}"/>
              </a:ext>
            </a:extLst>
          </p:cNvPr>
          <p:cNvSpPr txBox="1"/>
          <p:nvPr/>
        </p:nvSpPr>
        <p:spPr>
          <a:xfrm>
            <a:off x="2604198" y="3749970"/>
            <a:ext cx="1584176" cy="523220"/>
          </a:xfrm>
          <a:prstGeom prst="rect">
            <a:avLst/>
          </a:prstGeom>
          <a:noFill/>
        </p:spPr>
        <p:txBody>
          <a:bodyPr wrap="square" rtlCol="0">
            <a:spAutoFit/>
          </a:bodyPr>
          <a:lstStyle/>
          <a:p>
            <a:r>
              <a:rPr lang="en-GB" sz="1400" dirty="0">
                <a:hlinkClick r:id="rId6"/>
              </a:rPr>
              <a:t>Just Transition Fund (JTF)</a:t>
            </a:r>
            <a:endParaRPr lang="en-GB" sz="1400" dirty="0"/>
          </a:p>
        </p:txBody>
      </p:sp>
      <p:sp>
        <p:nvSpPr>
          <p:cNvPr id="14" name="CuadroTexto 13">
            <a:extLst>
              <a:ext uri="{FF2B5EF4-FFF2-40B4-BE49-F238E27FC236}">
                <a16:creationId xmlns:a16="http://schemas.microsoft.com/office/drawing/2014/main" id="{A4A276E0-5022-FA36-56C7-14CF8F991D3E}"/>
              </a:ext>
            </a:extLst>
          </p:cNvPr>
          <p:cNvSpPr txBox="1"/>
          <p:nvPr/>
        </p:nvSpPr>
        <p:spPr>
          <a:xfrm>
            <a:off x="2619817" y="4601271"/>
            <a:ext cx="1584176" cy="523220"/>
          </a:xfrm>
          <a:prstGeom prst="rect">
            <a:avLst/>
          </a:prstGeom>
          <a:noFill/>
        </p:spPr>
        <p:txBody>
          <a:bodyPr wrap="square" rtlCol="0">
            <a:spAutoFit/>
          </a:bodyPr>
          <a:lstStyle/>
          <a:p>
            <a:r>
              <a:rPr lang="en-GB" sz="1400" dirty="0">
                <a:hlinkClick r:id="rId7"/>
              </a:rPr>
              <a:t>Digital Europe Programme</a:t>
            </a:r>
            <a:endParaRPr lang="en-GB" sz="1400" dirty="0"/>
          </a:p>
        </p:txBody>
      </p:sp>
      <p:sp>
        <p:nvSpPr>
          <p:cNvPr id="15" name="CuadroTexto 14">
            <a:extLst>
              <a:ext uri="{FF2B5EF4-FFF2-40B4-BE49-F238E27FC236}">
                <a16:creationId xmlns:a16="http://schemas.microsoft.com/office/drawing/2014/main" id="{C635ECA9-C57B-A824-107D-21A3948F4738}"/>
              </a:ext>
            </a:extLst>
          </p:cNvPr>
          <p:cNvSpPr txBox="1"/>
          <p:nvPr/>
        </p:nvSpPr>
        <p:spPr>
          <a:xfrm>
            <a:off x="2604198" y="5704022"/>
            <a:ext cx="1584176" cy="523220"/>
          </a:xfrm>
          <a:prstGeom prst="rect">
            <a:avLst/>
          </a:prstGeom>
          <a:noFill/>
        </p:spPr>
        <p:txBody>
          <a:bodyPr wrap="square" rtlCol="0">
            <a:spAutoFit/>
          </a:bodyPr>
          <a:lstStyle/>
          <a:p>
            <a:r>
              <a:rPr lang="en-GB" sz="1400" dirty="0">
                <a:hlinkClick r:id="rId8"/>
              </a:rPr>
              <a:t>Erasmus+ (new MFF)</a:t>
            </a:r>
            <a:endParaRPr lang="en-GB" sz="1400" dirty="0"/>
          </a:p>
        </p:txBody>
      </p:sp>
    </p:spTree>
    <p:extLst>
      <p:ext uri="{BB962C8B-B14F-4D97-AF65-F5344CB8AC3E}">
        <p14:creationId xmlns:p14="http://schemas.microsoft.com/office/powerpoint/2010/main" val="58769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0;p52">
            <a:extLst>
              <a:ext uri="{FF2B5EF4-FFF2-40B4-BE49-F238E27FC236}">
                <a16:creationId xmlns:a16="http://schemas.microsoft.com/office/drawing/2014/main" id="{B3F67E6D-7AF0-9A16-1F31-E92EA3F8249E}"/>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US" sz="3500" b="1" dirty="0">
                <a:solidFill>
                  <a:srgbClr val="2842A2"/>
                </a:solidFill>
                <a:latin typeface="Arial"/>
                <a:ea typeface="Arial"/>
                <a:cs typeface="Arial"/>
                <a:sym typeface="Arial"/>
              </a:rPr>
              <a:t>EU funding instruments for upskilling and reskilling</a:t>
            </a:r>
            <a:r>
              <a:rPr lang="en-US" sz="2400" b="1" dirty="0">
                <a:solidFill>
                  <a:srgbClr val="2842A2"/>
                </a:solidFill>
                <a:latin typeface="Arial"/>
                <a:ea typeface="Arial"/>
                <a:cs typeface="Arial"/>
                <a:sym typeface="Arial"/>
              </a:rPr>
              <a:t> </a:t>
            </a:r>
            <a:endParaRPr kumimoji="0" sz="2400" b="1" i="0" u="none" strike="noStrike" kern="1200" cap="none" spc="0" normalizeH="0" baseline="0" noProof="0" dirty="0">
              <a:ln>
                <a:noFill/>
              </a:ln>
              <a:solidFill>
                <a:srgbClr val="2842A2"/>
              </a:solidFill>
              <a:effectLst/>
              <a:uLnTx/>
              <a:uFillTx/>
              <a:latin typeface="Arial"/>
              <a:ea typeface="Arial"/>
              <a:cs typeface="Arial"/>
              <a:sym typeface="Arial"/>
            </a:endParaRPr>
          </a:p>
        </p:txBody>
      </p:sp>
      <p:cxnSp>
        <p:nvCxnSpPr>
          <p:cNvPr id="2" name="Straight Connector 1">
            <a:extLst>
              <a:ext uri="{FF2B5EF4-FFF2-40B4-BE49-F238E27FC236}">
                <a16:creationId xmlns:a16="http://schemas.microsoft.com/office/drawing/2014/main" id="{E260EE59-8267-8F61-4222-412AC161218B}"/>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E382980-D38F-B589-0248-C9115574C9E0}"/>
              </a:ext>
            </a:extLst>
          </p:cNvPr>
          <p:cNvSpPr txBox="1"/>
          <p:nvPr/>
        </p:nvSpPr>
        <p:spPr>
          <a:xfrm>
            <a:off x="488707" y="1045005"/>
            <a:ext cx="10420443" cy="369332"/>
          </a:xfrm>
          <a:prstGeom prst="rect">
            <a:avLst/>
          </a:prstGeom>
          <a:solidFill>
            <a:schemeClr val="accent3">
              <a:lumMod val="20000"/>
              <a:lumOff val="80000"/>
            </a:schemeClr>
          </a:solidFill>
        </p:spPr>
        <p:txBody>
          <a:bodyPr wrap="square" rtlCol="0">
            <a:spAutoFit/>
          </a:bodyPr>
          <a:lstStyle/>
          <a:p>
            <a:pPr algn="just"/>
            <a:r>
              <a:rPr lang="es-ES" b="0" i="0" u="none" strike="noStrike" dirty="0">
                <a:solidFill>
                  <a:srgbClr val="000000"/>
                </a:solidFill>
                <a:effectLst/>
                <a:latin typeface="Gadugi" panose="020B0502040204020203" pitchFamily="34" charset="0"/>
                <a:ea typeface="Gadugi" panose="020B0502040204020203" pitchFamily="34" charset="0"/>
              </a:rPr>
              <a:t>Accessible through the European Commission</a:t>
            </a:r>
          </a:p>
        </p:txBody>
      </p:sp>
      <p:grpSp>
        <p:nvGrpSpPr>
          <p:cNvPr id="73" name="Group 72">
            <a:extLst>
              <a:ext uri="{FF2B5EF4-FFF2-40B4-BE49-F238E27FC236}">
                <a16:creationId xmlns:a16="http://schemas.microsoft.com/office/drawing/2014/main" id="{B7917933-F970-3DDF-EE78-85D3E258A255}"/>
              </a:ext>
            </a:extLst>
          </p:cNvPr>
          <p:cNvGrpSpPr/>
          <p:nvPr/>
        </p:nvGrpSpPr>
        <p:grpSpPr>
          <a:xfrm rot="16200000">
            <a:off x="10218895" y="4992959"/>
            <a:ext cx="3013641" cy="185768"/>
            <a:chOff x="1298130" y="4850174"/>
            <a:chExt cx="3013641" cy="185768"/>
          </a:xfrm>
        </p:grpSpPr>
        <p:sp>
          <p:nvSpPr>
            <p:cNvPr id="51" name="Isosceles Triangle 50">
              <a:extLst>
                <a:ext uri="{FF2B5EF4-FFF2-40B4-BE49-F238E27FC236}">
                  <a16:creationId xmlns:a16="http://schemas.microsoft.com/office/drawing/2014/main" id="{025E3EC4-8DEB-533E-4BB8-A2CC8A25F74F}"/>
                </a:ext>
              </a:extLst>
            </p:cNvPr>
            <p:cNvSpPr>
              <a:spLocks noChangeAspect="1"/>
            </p:cNvSpPr>
            <p:nvPr/>
          </p:nvSpPr>
          <p:spPr>
            <a:xfrm rot="12597111" flipH="1">
              <a:off x="1922328"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Isosceles Triangle 51">
              <a:extLst>
                <a:ext uri="{FF2B5EF4-FFF2-40B4-BE49-F238E27FC236}">
                  <a16:creationId xmlns:a16="http://schemas.microsoft.com/office/drawing/2014/main" id="{9CD97165-6076-DB65-C554-88DFD8B92A7E}"/>
                </a:ext>
              </a:extLst>
            </p:cNvPr>
            <p:cNvSpPr>
              <a:spLocks noChangeAspect="1"/>
            </p:cNvSpPr>
            <p:nvPr/>
          </p:nvSpPr>
          <p:spPr>
            <a:xfrm rot="12597111" flipH="1">
              <a:off x="2234427"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Isosceles Triangle 52">
              <a:extLst>
                <a:ext uri="{FF2B5EF4-FFF2-40B4-BE49-F238E27FC236}">
                  <a16:creationId xmlns:a16="http://schemas.microsoft.com/office/drawing/2014/main" id="{058FADBF-E8AF-113D-867A-01D4D9A4C64C}"/>
                </a:ext>
              </a:extLst>
            </p:cNvPr>
            <p:cNvSpPr>
              <a:spLocks noChangeAspect="1"/>
            </p:cNvSpPr>
            <p:nvPr/>
          </p:nvSpPr>
          <p:spPr>
            <a:xfrm rot="12597111" flipH="1">
              <a:off x="2546526"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AC5645B2-E127-5F90-B9F7-6D3748D6A875}"/>
                </a:ext>
              </a:extLst>
            </p:cNvPr>
            <p:cNvSpPr>
              <a:spLocks noChangeAspect="1"/>
            </p:cNvSpPr>
            <p:nvPr/>
          </p:nvSpPr>
          <p:spPr>
            <a:xfrm rot="12597111" flipH="1">
              <a:off x="2858625"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D271E64D-73F1-0196-47C5-0029DEAAEE2A}"/>
                </a:ext>
              </a:extLst>
            </p:cNvPr>
            <p:cNvSpPr>
              <a:spLocks noChangeAspect="1"/>
            </p:cNvSpPr>
            <p:nvPr/>
          </p:nvSpPr>
          <p:spPr>
            <a:xfrm rot="12597111" flipH="1">
              <a:off x="3170724"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Isosceles Triangle 55">
              <a:extLst>
                <a:ext uri="{FF2B5EF4-FFF2-40B4-BE49-F238E27FC236}">
                  <a16:creationId xmlns:a16="http://schemas.microsoft.com/office/drawing/2014/main" id="{2E02A648-CF7D-9B0F-D88B-7A1D7360DBC7}"/>
                </a:ext>
              </a:extLst>
            </p:cNvPr>
            <p:cNvSpPr>
              <a:spLocks noChangeAspect="1"/>
            </p:cNvSpPr>
            <p:nvPr/>
          </p:nvSpPr>
          <p:spPr>
            <a:xfrm rot="12597111" flipH="1">
              <a:off x="3482823"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B59C837-18C0-413D-5A3D-C84A5D23922D}"/>
                </a:ext>
              </a:extLst>
            </p:cNvPr>
            <p:cNvSpPr>
              <a:spLocks noChangeAspect="1"/>
            </p:cNvSpPr>
            <p:nvPr/>
          </p:nvSpPr>
          <p:spPr>
            <a:xfrm rot="12597111" flipH="1">
              <a:off x="3794922"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Isosceles Triangle 57">
              <a:extLst>
                <a:ext uri="{FF2B5EF4-FFF2-40B4-BE49-F238E27FC236}">
                  <a16:creationId xmlns:a16="http://schemas.microsoft.com/office/drawing/2014/main" id="{8F0FA582-1DA1-EFDA-A102-71B31FF405A4}"/>
                </a:ext>
              </a:extLst>
            </p:cNvPr>
            <p:cNvSpPr>
              <a:spLocks noChangeAspect="1"/>
            </p:cNvSpPr>
            <p:nvPr/>
          </p:nvSpPr>
          <p:spPr>
            <a:xfrm rot="12597111" flipH="1">
              <a:off x="4107021"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Isosceles Triangle 58">
              <a:extLst>
                <a:ext uri="{FF2B5EF4-FFF2-40B4-BE49-F238E27FC236}">
                  <a16:creationId xmlns:a16="http://schemas.microsoft.com/office/drawing/2014/main" id="{6642C303-44E7-B347-D91D-79EF3D1EA0AB}"/>
                </a:ext>
              </a:extLst>
            </p:cNvPr>
            <p:cNvSpPr>
              <a:spLocks noChangeAspect="1"/>
            </p:cNvSpPr>
            <p:nvPr/>
          </p:nvSpPr>
          <p:spPr>
            <a:xfrm rot="12597111" flipH="1">
              <a:off x="1298131" y="485209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Isosceles Triangle 59">
              <a:extLst>
                <a:ext uri="{FF2B5EF4-FFF2-40B4-BE49-F238E27FC236}">
                  <a16:creationId xmlns:a16="http://schemas.microsoft.com/office/drawing/2014/main" id="{CE5AAC0B-0FF8-790B-F18C-0B41C831B6AF}"/>
                </a:ext>
              </a:extLst>
            </p:cNvPr>
            <p:cNvSpPr>
              <a:spLocks noChangeAspect="1"/>
            </p:cNvSpPr>
            <p:nvPr/>
          </p:nvSpPr>
          <p:spPr>
            <a:xfrm rot="12597111" flipH="1">
              <a:off x="1610230" y="485209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Isosceles Triangle 60">
              <a:extLst>
                <a:ext uri="{FF2B5EF4-FFF2-40B4-BE49-F238E27FC236}">
                  <a16:creationId xmlns:a16="http://schemas.microsoft.com/office/drawing/2014/main" id="{F823633B-6241-C400-D1D1-C9214E55D699}"/>
                </a:ext>
              </a:extLst>
            </p:cNvPr>
            <p:cNvSpPr>
              <a:spLocks noChangeAspect="1"/>
            </p:cNvSpPr>
            <p:nvPr/>
          </p:nvSpPr>
          <p:spPr>
            <a:xfrm rot="12597111" flipH="1">
              <a:off x="1298131"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Isosceles Triangle 61">
              <a:extLst>
                <a:ext uri="{FF2B5EF4-FFF2-40B4-BE49-F238E27FC236}">
                  <a16:creationId xmlns:a16="http://schemas.microsoft.com/office/drawing/2014/main" id="{861E8239-B6E8-D909-19BA-3048EEA85BFF}"/>
                </a:ext>
              </a:extLst>
            </p:cNvPr>
            <p:cNvSpPr>
              <a:spLocks noChangeAspect="1"/>
            </p:cNvSpPr>
            <p:nvPr/>
          </p:nvSpPr>
          <p:spPr>
            <a:xfrm rot="12597111" flipH="1">
              <a:off x="1610230"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Isosceles Triangle 62">
              <a:extLst>
                <a:ext uri="{FF2B5EF4-FFF2-40B4-BE49-F238E27FC236}">
                  <a16:creationId xmlns:a16="http://schemas.microsoft.com/office/drawing/2014/main" id="{CDFA6EF4-CBCB-F92E-E44D-1A2EF76326A4}"/>
                </a:ext>
              </a:extLst>
            </p:cNvPr>
            <p:cNvSpPr>
              <a:spLocks noChangeAspect="1"/>
            </p:cNvSpPr>
            <p:nvPr/>
          </p:nvSpPr>
          <p:spPr>
            <a:xfrm rot="12597111" flipH="1">
              <a:off x="1922327"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Isosceles Triangle 63">
              <a:extLst>
                <a:ext uri="{FF2B5EF4-FFF2-40B4-BE49-F238E27FC236}">
                  <a16:creationId xmlns:a16="http://schemas.microsoft.com/office/drawing/2014/main" id="{B1936EF7-2D45-0C1B-8197-3B5EF4D4734F}"/>
                </a:ext>
              </a:extLst>
            </p:cNvPr>
            <p:cNvSpPr>
              <a:spLocks noChangeAspect="1"/>
            </p:cNvSpPr>
            <p:nvPr/>
          </p:nvSpPr>
          <p:spPr>
            <a:xfrm rot="12597111" flipH="1">
              <a:off x="2234426"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Isosceles Triangle 64">
              <a:extLst>
                <a:ext uri="{FF2B5EF4-FFF2-40B4-BE49-F238E27FC236}">
                  <a16:creationId xmlns:a16="http://schemas.microsoft.com/office/drawing/2014/main" id="{D426BA18-2E0F-A83C-E0DD-F927DF5E605B}"/>
                </a:ext>
              </a:extLst>
            </p:cNvPr>
            <p:cNvSpPr>
              <a:spLocks noChangeAspect="1"/>
            </p:cNvSpPr>
            <p:nvPr/>
          </p:nvSpPr>
          <p:spPr>
            <a:xfrm rot="12597111" flipH="1">
              <a:off x="2546525"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Isosceles Triangle 65">
              <a:extLst>
                <a:ext uri="{FF2B5EF4-FFF2-40B4-BE49-F238E27FC236}">
                  <a16:creationId xmlns:a16="http://schemas.microsoft.com/office/drawing/2014/main" id="{B821458B-C316-A389-DFFF-82A0FA9EDB7C}"/>
                </a:ext>
              </a:extLst>
            </p:cNvPr>
            <p:cNvSpPr>
              <a:spLocks noChangeAspect="1"/>
            </p:cNvSpPr>
            <p:nvPr/>
          </p:nvSpPr>
          <p:spPr>
            <a:xfrm rot="12597111" flipH="1">
              <a:off x="2858624"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Isosceles Triangle 66">
              <a:extLst>
                <a:ext uri="{FF2B5EF4-FFF2-40B4-BE49-F238E27FC236}">
                  <a16:creationId xmlns:a16="http://schemas.microsoft.com/office/drawing/2014/main" id="{86E58DB8-C843-9535-2954-8636AEF835FA}"/>
                </a:ext>
              </a:extLst>
            </p:cNvPr>
            <p:cNvSpPr>
              <a:spLocks noChangeAspect="1"/>
            </p:cNvSpPr>
            <p:nvPr/>
          </p:nvSpPr>
          <p:spPr>
            <a:xfrm rot="12597111" flipH="1">
              <a:off x="3170723" y="4850174"/>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Isosceles Triangle 67">
              <a:extLst>
                <a:ext uri="{FF2B5EF4-FFF2-40B4-BE49-F238E27FC236}">
                  <a16:creationId xmlns:a16="http://schemas.microsoft.com/office/drawing/2014/main" id="{5516F99B-FD67-E190-3529-1022D8AB8E45}"/>
                </a:ext>
              </a:extLst>
            </p:cNvPr>
            <p:cNvSpPr>
              <a:spLocks noChangeAspect="1"/>
            </p:cNvSpPr>
            <p:nvPr/>
          </p:nvSpPr>
          <p:spPr>
            <a:xfrm rot="12597111" flipH="1">
              <a:off x="3482822" y="4850174"/>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Isosceles Triangle 68">
              <a:extLst>
                <a:ext uri="{FF2B5EF4-FFF2-40B4-BE49-F238E27FC236}">
                  <a16:creationId xmlns:a16="http://schemas.microsoft.com/office/drawing/2014/main" id="{624528A4-EB8C-4EF9-0052-50CA66D70123}"/>
                </a:ext>
              </a:extLst>
            </p:cNvPr>
            <p:cNvSpPr>
              <a:spLocks noChangeAspect="1"/>
            </p:cNvSpPr>
            <p:nvPr/>
          </p:nvSpPr>
          <p:spPr>
            <a:xfrm rot="12597111" flipH="1">
              <a:off x="3794921" y="4861156"/>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Isosceles Triangle 69">
              <a:extLst>
                <a:ext uri="{FF2B5EF4-FFF2-40B4-BE49-F238E27FC236}">
                  <a16:creationId xmlns:a16="http://schemas.microsoft.com/office/drawing/2014/main" id="{E9689CF6-76C6-4398-BF97-14B39ABC48A7}"/>
                </a:ext>
              </a:extLst>
            </p:cNvPr>
            <p:cNvSpPr>
              <a:spLocks noChangeAspect="1"/>
            </p:cNvSpPr>
            <p:nvPr/>
          </p:nvSpPr>
          <p:spPr>
            <a:xfrm rot="12597111" flipH="1">
              <a:off x="4107020" y="4861156"/>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Isosceles Triangle 70">
              <a:extLst>
                <a:ext uri="{FF2B5EF4-FFF2-40B4-BE49-F238E27FC236}">
                  <a16:creationId xmlns:a16="http://schemas.microsoft.com/office/drawing/2014/main" id="{8CCA2E60-C26C-7DAB-F5BF-4A659E56927C}"/>
                </a:ext>
              </a:extLst>
            </p:cNvPr>
            <p:cNvSpPr>
              <a:spLocks noChangeAspect="1"/>
            </p:cNvSpPr>
            <p:nvPr/>
          </p:nvSpPr>
          <p:spPr>
            <a:xfrm rot="12597111" flipH="1">
              <a:off x="1298130" y="4850175"/>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Isosceles Triangle 71">
              <a:extLst>
                <a:ext uri="{FF2B5EF4-FFF2-40B4-BE49-F238E27FC236}">
                  <a16:creationId xmlns:a16="http://schemas.microsoft.com/office/drawing/2014/main" id="{CD881CCF-4B9A-DE9B-2F0B-22CCB1DDF2FE}"/>
                </a:ext>
              </a:extLst>
            </p:cNvPr>
            <p:cNvSpPr>
              <a:spLocks noChangeAspect="1"/>
            </p:cNvSpPr>
            <p:nvPr/>
          </p:nvSpPr>
          <p:spPr>
            <a:xfrm rot="12597111" flipH="1">
              <a:off x="1610229" y="4850175"/>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 name="Imagen 9" descr="Interfaz de usuario gráfica, Texto, Aplicación, Correo electrónico&#10;&#10;Descripción generada automáticamente">
            <a:extLst>
              <a:ext uri="{FF2B5EF4-FFF2-40B4-BE49-F238E27FC236}">
                <a16:creationId xmlns:a16="http://schemas.microsoft.com/office/drawing/2014/main" id="{CA665468-8723-CAA0-6E48-2840BD898A10}"/>
              </a:ext>
            </a:extLst>
          </p:cNvPr>
          <p:cNvPicPr>
            <a:picLocks noChangeAspect="1"/>
          </p:cNvPicPr>
          <p:nvPr/>
        </p:nvPicPr>
        <p:blipFill rotWithShape="1">
          <a:blip r:embed="rId3">
            <a:extLst>
              <a:ext uri="{28A0092B-C50C-407E-A947-70E740481C1C}">
                <a14:useLocalDpi xmlns:a14="http://schemas.microsoft.com/office/drawing/2010/main" val="0"/>
              </a:ext>
            </a:extLst>
          </a:blip>
          <a:srcRect l="6015" t="19413" r="2265" b="66562"/>
          <a:stretch/>
        </p:blipFill>
        <p:spPr>
          <a:xfrm>
            <a:off x="1653599" y="1741704"/>
            <a:ext cx="8884801" cy="849063"/>
          </a:xfrm>
          <a:prstGeom prst="rect">
            <a:avLst/>
          </a:prstGeom>
        </p:spPr>
      </p:pic>
      <p:pic>
        <p:nvPicPr>
          <p:cNvPr id="11" name="Imagen 10" descr="Interfaz de usuario gráfica, Texto, Aplicación, Correo electrónico&#10;&#10;Descripción generada automáticamente">
            <a:extLst>
              <a:ext uri="{FF2B5EF4-FFF2-40B4-BE49-F238E27FC236}">
                <a16:creationId xmlns:a16="http://schemas.microsoft.com/office/drawing/2014/main" id="{1F01A920-33AB-1670-0E58-090BDC20C2BA}"/>
              </a:ext>
            </a:extLst>
          </p:cNvPr>
          <p:cNvPicPr>
            <a:picLocks noChangeAspect="1"/>
          </p:cNvPicPr>
          <p:nvPr/>
        </p:nvPicPr>
        <p:blipFill rotWithShape="1">
          <a:blip r:embed="rId3">
            <a:extLst>
              <a:ext uri="{28A0092B-C50C-407E-A947-70E740481C1C}">
                <a14:useLocalDpi xmlns:a14="http://schemas.microsoft.com/office/drawing/2010/main" val="0"/>
              </a:ext>
            </a:extLst>
          </a:blip>
          <a:srcRect l="29563" t="30921" r="2265" b="10048"/>
          <a:stretch/>
        </p:blipFill>
        <p:spPr>
          <a:xfrm>
            <a:off x="4121236" y="2491963"/>
            <a:ext cx="5837084" cy="3158990"/>
          </a:xfrm>
          <a:prstGeom prst="rect">
            <a:avLst/>
          </a:prstGeom>
        </p:spPr>
      </p:pic>
      <p:sp>
        <p:nvSpPr>
          <p:cNvPr id="12" name="CuadroTexto 11">
            <a:extLst>
              <a:ext uri="{FF2B5EF4-FFF2-40B4-BE49-F238E27FC236}">
                <a16:creationId xmlns:a16="http://schemas.microsoft.com/office/drawing/2014/main" id="{7E756EAE-A959-9E39-CF7E-3CCDB0D9ECA7}"/>
              </a:ext>
            </a:extLst>
          </p:cNvPr>
          <p:cNvSpPr txBox="1"/>
          <p:nvPr/>
        </p:nvSpPr>
        <p:spPr>
          <a:xfrm>
            <a:off x="2521530" y="4660858"/>
            <a:ext cx="2031753" cy="1384995"/>
          </a:xfrm>
          <a:prstGeom prst="rect">
            <a:avLst/>
          </a:prstGeom>
          <a:noFill/>
        </p:spPr>
        <p:txBody>
          <a:bodyPr wrap="square" rtlCol="0">
            <a:spAutoFit/>
          </a:bodyPr>
          <a:lstStyle/>
          <a:p>
            <a:r>
              <a:rPr lang="en-GB" sz="1400" dirty="0"/>
              <a:t>European instrument for temporary </a:t>
            </a:r>
          </a:p>
          <a:p>
            <a:r>
              <a:rPr lang="en-GB" sz="1400" dirty="0"/>
              <a:t>Support to mitigate Unemployment </a:t>
            </a:r>
          </a:p>
          <a:p>
            <a:r>
              <a:rPr lang="en-GB" sz="1400" dirty="0"/>
              <a:t>Risks in an Emergency</a:t>
            </a:r>
            <a:r>
              <a:rPr lang="en-GB" sz="1400" dirty="0">
                <a:hlinkClick r:id="rId4"/>
              </a:rPr>
              <a:t> (SURE)</a:t>
            </a:r>
            <a:endParaRPr lang="en-GB" sz="1400" dirty="0"/>
          </a:p>
        </p:txBody>
      </p:sp>
      <p:sp>
        <p:nvSpPr>
          <p:cNvPr id="13" name="CuadroTexto 12">
            <a:extLst>
              <a:ext uri="{FF2B5EF4-FFF2-40B4-BE49-F238E27FC236}">
                <a16:creationId xmlns:a16="http://schemas.microsoft.com/office/drawing/2014/main" id="{07E02AD6-53C7-A294-0948-28671D8A583D}"/>
              </a:ext>
            </a:extLst>
          </p:cNvPr>
          <p:cNvSpPr txBox="1"/>
          <p:nvPr/>
        </p:nvSpPr>
        <p:spPr>
          <a:xfrm>
            <a:off x="2504402" y="3344970"/>
            <a:ext cx="1584176" cy="954107"/>
          </a:xfrm>
          <a:prstGeom prst="rect">
            <a:avLst/>
          </a:prstGeom>
          <a:noFill/>
        </p:spPr>
        <p:txBody>
          <a:bodyPr wrap="square" rtlCol="0">
            <a:spAutoFit/>
          </a:bodyPr>
          <a:lstStyle/>
          <a:p>
            <a:r>
              <a:rPr lang="en-GB" sz="1400" dirty="0">
                <a:hlinkClick r:id="rId5"/>
              </a:rPr>
              <a:t>European Globalisation Adjustment Fund (EGF)</a:t>
            </a:r>
            <a:endParaRPr lang="en-GB" sz="1400" dirty="0"/>
          </a:p>
        </p:txBody>
      </p:sp>
      <p:sp>
        <p:nvSpPr>
          <p:cNvPr id="16" name="CuadroTexto 15">
            <a:extLst>
              <a:ext uri="{FF2B5EF4-FFF2-40B4-BE49-F238E27FC236}">
                <a16:creationId xmlns:a16="http://schemas.microsoft.com/office/drawing/2014/main" id="{61BB5DE3-3534-DE61-0D4E-B2E6E6005CA3}"/>
              </a:ext>
            </a:extLst>
          </p:cNvPr>
          <p:cNvSpPr txBox="1"/>
          <p:nvPr/>
        </p:nvSpPr>
        <p:spPr>
          <a:xfrm>
            <a:off x="2504402" y="2734189"/>
            <a:ext cx="1584176" cy="307777"/>
          </a:xfrm>
          <a:prstGeom prst="rect">
            <a:avLst/>
          </a:prstGeom>
          <a:noFill/>
        </p:spPr>
        <p:txBody>
          <a:bodyPr wrap="square" rtlCol="0">
            <a:spAutoFit/>
          </a:bodyPr>
          <a:lstStyle/>
          <a:p>
            <a:r>
              <a:rPr lang="es-ES" sz="1400" b="0" i="0" u="none" strike="noStrike" dirty="0">
                <a:solidFill>
                  <a:srgbClr val="000000"/>
                </a:solidFill>
                <a:effectLst/>
                <a:hlinkClick r:id="rId6"/>
              </a:rPr>
              <a:t>ESF+ EaSI Strand </a:t>
            </a:r>
            <a:endParaRPr lang="en-GB" sz="1400" dirty="0"/>
          </a:p>
        </p:txBody>
      </p:sp>
    </p:spTree>
    <p:extLst>
      <p:ext uri="{BB962C8B-B14F-4D97-AF65-F5344CB8AC3E}">
        <p14:creationId xmlns:p14="http://schemas.microsoft.com/office/powerpoint/2010/main" val="1976698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07"/>
          <p:cNvSpPr/>
          <p:nvPr/>
        </p:nvSpPr>
        <p:spPr>
          <a:xfrm>
            <a:off x="0" y="0"/>
            <a:ext cx="4980429" cy="6864624"/>
          </a:xfrm>
          <a:prstGeom prst="rect">
            <a:avLst/>
          </a:prstGeom>
          <a:solidFill>
            <a:srgbClr val="FECB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750" b="0" i="0" u="none" strike="noStrike" cap="none">
              <a:solidFill>
                <a:schemeClr val="lt1"/>
              </a:solidFill>
              <a:latin typeface="Arial"/>
              <a:ea typeface="Arial"/>
              <a:cs typeface="Arial"/>
              <a:sym typeface="Arial"/>
            </a:endParaRPr>
          </a:p>
        </p:txBody>
      </p:sp>
      <p:sp>
        <p:nvSpPr>
          <p:cNvPr id="841" name="Google Shape;841;p107"/>
          <p:cNvSpPr txBox="1"/>
          <p:nvPr/>
        </p:nvSpPr>
        <p:spPr>
          <a:xfrm>
            <a:off x="1246343" y="350826"/>
            <a:ext cx="2487742" cy="1035499"/>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rgbClr val="2842A2"/>
              </a:buClr>
              <a:buSzPts val="9000"/>
              <a:buFont typeface="Arial"/>
              <a:buNone/>
            </a:pPr>
            <a:r>
              <a:rPr lang="en-US" sz="9000" i="1" u="none" strike="noStrike" cap="none">
                <a:solidFill>
                  <a:srgbClr val="2842A2"/>
                </a:solidFill>
                <a:latin typeface="Arial"/>
                <a:ea typeface="Gadugi" panose="020B0502040204020203" pitchFamily="34" charset="0"/>
                <a:cs typeface="Arial"/>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6"/>
                  </a:ext>
                </a:extLst>
              </a:rPr>
              <a:t>Q&amp;A</a:t>
            </a:r>
            <a:endParaRPr lang="en-US" i="1"/>
          </a:p>
        </p:txBody>
      </p:sp>
      <p:pic>
        <p:nvPicPr>
          <p:cNvPr id="842" name="Google Shape;842;p107"/>
          <p:cNvPicPr preferRelativeResize="0"/>
          <p:nvPr/>
        </p:nvPicPr>
        <p:blipFill rotWithShape="1">
          <a:blip r:embed="rId3">
            <a:alphaModFix/>
          </a:blip>
          <a:srcRect/>
          <a:stretch/>
        </p:blipFill>
        <p:spPr>
          <a:xfrm>
            <a:off x="4950773" y="0"/>
            <a:ext cx="7254239" cy="6858000"/>
          </a:xfrm>
          <a:prstGeom prst="rect">
            <a:avLst/>
          </a:prstGeom>
          <a:noFill/>
          <a:ln>
            <a:noFill/>
          </a:ln>
        </p:spPr>
      </p:pic>
      <p:cxnSp>
        <p:nvCxnSpPr>
          <p:cNvPr id="3" name="Straight Connector 2">
            <a:extLst>
              <a:ext uri="{FF2B5EF4-FFF2-40B4-BE49-F238E27FC236}">
                <a16:creationId xmlns:a16="http://schemas.microsoft.com/office/drawing/2014/main" id="{01AC122A-4AED-6995-E816-9D0A330BE86F}"/>
              </a:ext>
            </a:extLst>
          </p:cNvPr>
          <p:cNvCxnSpPr/>
          <p:nvPr/>
        </p:nvCxnSpPr>
        <p:spPr>
          <a:xfrm>
            <a:off x="479517" y="1504337"/>
            <a:ext cx="4021393" cy="0"/>
          </a:xfrm>
          <a:prstGeom prst="line">
            <a:avLst/>
          </a:prstGeom>
          <a:ln w="57150">
            <a:solidFill>
              <a:srgbClr val="2842A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23B316E-3243-5D3F-1FA9-EB5F39DA22A7}"/>
              </a:ext>
            </a:extLst>
          </p:cNvPr>
          <p:cNvSpPr txBox="1"/>
          <p:nvPr/>
        </p:nvSpPr>
        <p:spPr>
          <a:xfrm>
            <a:off x="479517" y="1660427"/>
            <a:ext cx="4021394" cy="2308324"/>
          </a:xfrm>
          <a:prstGeom prst="rect">
            <a:avLst/>
          </a:prstGeom>
          <a:noFill/>
        </p:spPr>
        <p:txBody>
          <a:bodyPr wrap="square" rtlCol="0">
            <a:spAutoFit/>
          </a:bodyPr>
          <a:lstStyle/>
          <a:p>
            <a:pPr algn="ctr"/>
            <a:r>
              <a:rPr lang="en-US" sz="1600" b="1" dirty="0">
                <a:solidFill>
                  <a:srgbClr val="2842A2"/>
                </a:solidFill>
                <a:latin typeface="Gadugi" panose="020B0502040204020203" pitchFamily="34" charset="0"/>
                <a:ea typeface="Gadugi" panose="020B0502040204020203" pitchFamily="34" charset="0"/>
              </a:rPr>
              <a:t>To ask questions, please click on the button in the bottom right corner of your screen.</a:t>
            </a:r>
          </a:p>
          <a:p>
            <a:pPr algn="ctr"/>
            <a:endParaRPr lang="en-US" sz="1600" b="1" dirty="0">
              <a:solidFill>
                <a:srgbClr val="2842A2"/>
              </a:solidFill>
              <a:latin typeface="Gadugi" panose="020B0502040204020203" pitchFamily="34" charset="0"/>
              <a:ea typeface="Gadugi" panose="020B0502040204020203" pitchFamily="34" charset="0"/>
            </a:endParaRPr>
          </a:p>
          <a:p>
            <a:pPr algn="ctr"/>
            <a:endParaRPr lang="en-US" sz="1600" b="1" dirty="0">
              <a:solidFill>
                <a:srgbClr val="2842A2"/>
              </a:solidFill>
              <a:latin typeface="Gadugi" panose="020B0502040204020203" pitchFamily="34" charset="0"/>
              <a:ea typeface="Gadugi" panose="020B0502040204020203" pitchFamily="34" charset="0"/>
            </a:endParaRPr>
          </a:p>
          <a:p>
            <a:pPr algn="ctr"/>
            <a:endParaRPr lang="en-US" sz="1600" b="1" dirty="0">
              <a:solidFill>
                <a:srgbClr val="2842A2"/>
              </a:solidFill>
              <a:latin typeface="Gadugi" panose="020B0502040204020203" pitchFamily="34" charset="0"/>
              <a:ea typeface="Gadugi" panose="020B0502040204020203" pitchFamily="34" charset="0"/>
            </a:endParaRPr>
          </a:p>
          <a:p>
            <a:pPr algn="ctr"/>
            <a:endParaRPr lang="en-US" sz="1600" b="1" dirty="0">
              <a:solidFill>
                <a:srgbClr val="2842A2"/>
              </a:solidFill>
              <a:latin typeface="Gadugi" panose="020B0502040204020203" pitchFamily="34" charset="0"/>
              <a:ea typeface="Gadugi" panose="020B0502040204020203" pitchFamily="34" charset="0"/>
            </a:endParaRPr>
          </a:p>
          <a:p>
            <a:pPr algn="ctr"/>
            <a:r>
              <a:rPr lang="en-US" sz="1600" b="1" dirty="0">
                <a:solidFill>
                  <a:srgbClr val="2842A2"/>
                </a:solidFill>
                <a:latin typeface="Gadugi" panose="020B0502040204020203" pitchFamily="34" charset="0"/>
                <a:ea typeface="Gadugi" panose="020B0502040204020203" pitchFamily="34" charset="0"/>
              </a:rPr>
              <a:t>Write your question.</a:t>
            </a:r>
          </a:p>
          <a:p>
            <a:pPr algn="ctr"/>
            <a:r>
              <a:rPr lang="en-US" sz="1600" b="1" dirty="0">
                <a:solidFill>
                  <a:srgbClr val="2842A2"/>
                </a:solidFill>
                <a:latin typeface="Gadugi" panose="020B0502040204020203" pitchFamily="34" charset="0"/>
                <a:ea typeface="Gadugi" panose="020B0502040204020203" pitchFamily="34" charset="0"/>
              </a:rPr>
              <a:t>Then write your name to send it off.</a:t>
            </a:r>
          </a:p>
        </p:txBody>
      </p:sp>
      <p:sp>
        <p:nvSpPr>
          <p:cNvPr id="2" name="Rectangle 1">
            <a:extLst>
              <a:ext uri="{FF2B5EF4-FFF2-40B4-BE49-F238E27FC236}">
                <a16:creationId xmlns:a16="http://schemas.microsoft.com/office/drawing/2014/main" id="{8FE07080-342B-08A7-8C13-F2D11B2A3E13}"/>
              </a:ext>
            </a:extLst>
          </p:cNvPr>
          <p:cNvSpPr/>
          <p:nvPr/>
        </p:nvSpPr>
        <p:spPr>
          <a:xfrm>
            <a:off x="0" y="4132385"/>
            <a:ext cx="4950773" cy="2738859"/>
          </a:xfrm>
          <a:prstGeom prst="rect">
            <a:avLst/>
          </a:prstGeom>
          <a:solidFill>
            <a:srgbClr val="284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F77BAA-471E-1C10-C6A4-240301694997}"/>
              </a:ext>
            </a:extLst>
          </p:cNvPr>
          <p:cNvSpPr txBox="1"/>
          <p:nvPr/>
        </p:nvSpPr>
        <p:spPr>
          <a:xfrm>
            <a:off x="479517" y="5061275"/>
            <a:ext cx="4021394" cy="338554"/>
          </a:xfrm>
          <a:prstGeom prst="rect">
            <a:avLst/>
          </a:prstGeom>
          <a:noFill/>
        </p:spPr>
        <p:txBody>
          <a:bodyPr wrap="square" rtlCol="0">
            <a:spAutoFit/>
          </a:bodyPr>
          <a:lstStyle/>
          <a:p>
            <a:pPr algn="ctr"/>
            <a:r>
              <a:rPr lang="en-US" sz="1600" b="1" dirty="0">
                <a:solidFill>
                  <a:srgbClr val="FFC000"/>
                </a:solidFill>
                <a:latin typeface="Gadugi" panose="020B0502040204020203" pitchFamily="34" charset="0"/>
                <a:ea typeface="Gadugi" panose="020B0502040204020203" pitchFamily="34" charset="0"/>
              </a:rPr>
              <a:t>10 minutes</a:t>
            </a:r>
          </a:p>
        </p:txBody>
      </p:sp>
      <p:pic>
        <p:nvPicPr>
          <p:cNvPr id="6" name="Imagen 5">
            <a:extLst>
              <a:ext uri="{FF2B5EF4-FFF2-40B4-BE49-F238E27FC236}">
                <a16:creationId xmlns:a16="http://schemas.microsoft.com/office/drawing/2014/main" id="{6556B538-32E0-CF41-9A2B-03D8A10489A8}"/>
              </a:ext>
            </a:extLst>
          </p:cNvPr>
          <p:cNvPicPr>
            <a:picLocks noChangeAspect="1"/>
          </p:cNvPicPr>
          <p:nvPr/>
        </p:nvPicPr>
        <p:blipFill rotWithShape="1">
          <a:blip r:embed="rId4">
            <a:clrChange>
              <a:clrFrom>
                <a:srgbClr val="FFFFFF"/>
              </a:clrFrom>
              <a:clrTo>
                <a:srgbClr val="FFFFFF">
                  <a:alpha val="0"/>
                </a:srgbClr>
              </a:clrTo>
            </a:clrChange>
          </a:blip>
          <a:srcRect l="28426" t="41275" b="3949"/>
          <a:stretch/>
        </p:blipFill>
        <p:spPr>
          <a:xfrm>
            <a:off x="1737025" y="2500432"/>
            <a:ext cx="1574830" cy="740864"/>
          </a:xfrm>
          <a:prstGeom prst="rect">
            <a:avLst/>
          </a:prstGeom>
        </p:spPr>
      </p:pic>
    </p:spTree>
    <p:extLst>
      <p:ext uri="{BB962C8B-B14F-4D97-AF65-F5344CB8AC3E}">
        <p14:creationId xmlns:p14="http://schemas.microsoft.com/office/powerpoint/2010/main" val="2048653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32" name="Rectangle 31">
            <a:extLst>
              <a:ext uri="{FF2B5EF4-FFF2-40B4-BE49-F238E27FC236}">
                <a16:creationId xmlns:a16="http://schemas.microsoft.com/office/drawing/2014/main" id="{C4D4B9D7-D0E4-4C7B-8115-6F7EBC36730A}"/>
              </a:ext>
            </a:extLst>
          </p:cNvPr>
          <p:cNvSpPr/>
          <p:nvPr/>
        </p:nvSpPr>
        <p:spPr>
          <a:xfrm>
            <a:off x="-1" y="1003398"/>
            <a:ext cx="12192001" cy="52236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Table 14">
            <a:extLst>
              <a:ext uri="{FF2B5EF4-FFF2-40B4-BE49-F238E27FC236}">
                <a16:creationId xmlns:a16="http://schemas.microsoft.com/office/drawing/2014/main" id="{065C9B04-BB8C-4454-8137-237B0F8F8424}"/>
              </a:ext>
            </a:extLst>
          </p:cNvPr>
          <p:cNvGraphicFramePr>
            <a:graphicFrameLocks noGrp="1"/>
          </p:cNvGraphicFramePr>
          <p:nvPr>
            <p:extLst>
              <p:ext uri="{D42A27DB-BD31-4B8C-83A1-F6EECF244321}">
                <p14:modId xmlns:p14="http://schemas.microsoft.com/office/powerpoint/2010/main" val="4090672035"/>
              </p:ext>
            </p:extLst>
          </p:nvPr>
        </p:nvGraphicFramePr>
        <p:xfrm>
          <a:off x="1381410" y="1436938"/>
          <a:ext cx="9186530" cy="4218347"/>
        </p:xfrm>
        <a:graphic>
          <a:graphicData uri="http://schemas.openxmlformats.org/drawingml/2006/table">
            <a:tbl>
              <a:tblPr firstRow="1" bandRow="1">
                <a:tableStyleId>{17292A2E-F333-43FB-9621-5CBBE7FDCDCB}</a:tableStyleId>
              </a:tblPr>
              <a:tblGrid>
                <a:gridCol w="2568798">
                  <a:extLst>
                    <a:ext uri="{9D8B030D-6E8A-4147-A177-3AD203B41FA5}">
                      <a16:colId xmlns:a16="http://schemas.microsoft.com/office/drawing/2014/main" val="771321392"/>
                    </a:ext>
                  </a:extLst>
                </a:gridCol>
                <a:gridCol w="3584314">
                  <a:extLst>
                    <a:ext uri="{9D8B030D-6E8A-4147-A177-3AD203B41FA5}">
                      <a16:colId xmlns:a16="http://schemas.microsoft.com/office/drawing/2014/main" val="2641196893"/>
                    </a:ext>
                  </a:extLst>
                </a:gridCol>
                <a:gridCol w="1516709">
                  <a:extLst>
                    <a:ext uri="{9D8B030D-6E8A-4147-A177-3AD203B41FA5}">
                      <a16:colId xmlns:a16="http://schemas.microsoft.com/office/drawing/2014/main" val="2994119915"/>
                    </a:ext>
                  </a:extLst>
                </a:gridCol>
                <a:gridCol w="1516709">
                  <a:extLst>
                    <a:ext uri="{9D8B030D-6E8A-4147-A177-3AD203B41FA5}">
                      <a16:colId xmlns:a16="http://schemas.microsoft.com/office/drawing/2014/main" val="1119600472"/>
                    </a:ext>
                  </a:extLst>
                </a:gridCol>
              </a:tblGrid>
              <a:tr h="654337">
                <a:tc>
                  <a:txBody>
                    <a:bodyPr/>
                    <a:lstStyle/>
                    <a:p>
                      <a:pPr marL="0" marR="0" lvl="0" indent="0" algn="ctr"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dirty="0">
                          <a:ln>
                            <a:noFill/>
                          </a:ln>
                          <a:solidFill>
                            <a:srgbClr val="FFC000"/>
                          </a:solidFill>
                          <a:effectLst/>
                          <a:uLnTx/>
                          <a:uFillTx/>
                          <a:latin typeface="Gadugi"/>
                          <a:ea typeface="Gadugi"/>
                          <a:cs typeface="+mn-cs"/>
                        </a:rPr>
                        <a:t>Activity</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42A2"/>
                    </a:solidFill>
                  </a:tcPr>
                </a:tc>
                <a:tc>
                  <a:txBody>
                    <a:bodyPr/>
                    <a:lstStyle/>
                    <a:p>
                      <a:pPr marL="0" marR="0" lvl="0" indent="0" algn="ctr"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a:ln>
                            <a:noFill/>
                          </a:ln>
                          <a:solidFill>
                            <a:srgbClr val="FFC000"/>
                          </a:solidFill>
                          <a:effectLst/>
                          <a:uLnTx/>
                          <a:uFillTx/>
                          <a:latin typeface="Gadugi" panose="020B0502040204020203" pitchFamily="34" charset="0"/>
                          <a:ea typeface="Gadugi" panose="020B0502040204020203" pitchFamily="34" charset="0"/>
                          <a:cs typeface="+mn-cs"/>
                        </a:rPr>
                        <a:t>Title</a:t>
                      </a:r>
                      <a:endParaRPr kumimoji="0" lang="en-US" sz="1600" b="1" i="0" u="none" strike="noStrike" kern="1200" cap="none" spc="0" normalizeH="0" baseline="0" dirty="0">
                        <a:ln>
                          <a:noFill/>
                        </a:ln>
                        <a:solidFill>
                          <a:srgbClr val="FFC000"/>
                        </a:solidFill>
                        <a:effectLst/>
                        <a:uLnTx/>
                        <a:uFillTx/>
                        <a:latin typeface="Gadugi" panose="020B0502040204020203" pitchFamily="34" charset="0"/>
                        <a:ea typeface="Gadugi" panose="020B0502040204020203" pitchFamily="34" charset="0"/>
                        <a:cs typeface="+mn-cs"/>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42A2"/>
                    </a:solidFill>
                  </a:tcPr>
                </a:tc>
                <a:tc>
                  <a:txBody>
                    <a:bodyPr/>
                    <a:lstStyle/>
                    <a:p>
                      <a:pPr marL="0" marR="0" lvl="0" indent="0" algn="ctr" defTabSz="777240" rtl="0" eaLnBrk="1" fontAlgn="auto" latinLnBrk="0" hangingPunct="1">
                        <a:lnSpc>
                          <a:spcPct val="82000"/>
                        </a:lnSpc>
                        <a:spcBef>
                          <a:spcPts val="3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C000"/>
                          </a:solidFill>
                          <a:effectLst/>
                          <a:uLnTx/>
                          <a:uFillTx/>
                          <a:latin typeface="Gadugi"/>
                          <a:ea typeface="Gadugi"/>
                          <a:cs typeface="+mn-cs"/>
                        </a:rPr>
                        <a:t>Date</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42A2"/>
                    </a:solidFill>
                  </a:tcPr>
                </a:tc>
                <a:tc>
                  <a:txBody>
                    <a:bodyPr/>
                    <a:lstStyle/>
                    <a:p>
                      <a:pPr marL="0" marR="0" lvl="0" indent="0" algn="ctr" defTabSz="777240" rtl="0" eaLnBrk="1" fontAlgn="auto" latinLnBrk="0" hangingPunct="1">
                        <a:lnSpc>
                          <a:spcPct val="82000"/>
                        </a:lnSpc>
                        <a:spcBef>
                          <a:spcPts val="3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C000"/>
                          </a:solidFill>
                          <a:effectLst/>
                          <a:uLnTx/>
                          <a:uFillTx/>
                          <a:latin typeface="Gadugi"/>
                          <a:ea typeface="Gadugi"/>
                          <a:cs typeface="+mn-cs"/>
                        </a:rPr>
                        <a:t>Time (CET)</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42A2"/>
                    </a:solidFill>
                  </a:tcPr>
                </a:tc>
                <a:extLst>
                  <a:ext uri="{0D108BD9-81ED-4DB2-BD59-A6C34878D82A}">
                    <a16:rowId xmlns:a16="http://schemas.microsoft.com/office/drawing/2014/main" val="1209934614"/>
                  </a:ext>
                </a:extLst>
              </a:tr>
              <a:tr h="941106">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dirty="0">
                          <a:ln>
                            <a:noFill/>
                          </a:ln>
                          <a:solidFill>
                            <a:srgbClr val="2842A2"/>
                          </a:solidFill>
                          <a:effectLst/>
                          <a:uLnTx/>
                          <a:uFillTx/>
                          <a:latin typeface="Gadugi"/>
                          <a:ea typeface="Gadugi"/>
                          <a:cs typeface="+mn-cs"/>
                        </a:rPr>
                        <a:t>Pillar 4 webinar: Knowledge transfer</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b="0" i="0" u="none" strike="noStrike" dirty="0">
                          <a:solidFill>
                            <a:srgbClr val="2842A2"/>
                          </a:solidFill>
                          <a:effectLst/>
                          <a:latin typeface="Gadugi" panose="020B0502040204020203" pitchFamily="34" charset="0"/>
                          <a:ea typeface="Gadugi" panose="020B0502040204020203" pitchFamily="34" charset="0"/>
                        </a:rPr>
                        <a:t>Opportunities and tools for data and knowledge sharing: latest trends and possible solutions in Smart Tourism</a:t>
                      </a:r>
                      <a:endParaRPr lang="en-GB" sz="1600" b="0" i="0" u="none" strike="noStrike" dirty="0">
                        <a:solidFill>
                          <a:srgbClr val="2842A2"/>
                        </a:solidFill>
                        <a:effectLst/>
                        <a:latin typeface="Gadugi" panose="020B0502040204020203" pitchFamily="34" charset="0"/>
                        <a:ea typeface="Gadugi" panose="020B0502040204020203" pitchFamily="34"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777240" rtl="0" eaLnBrk="1" fontAlgn="auto" latinLnBrk="0" hangingPunct="1">
                        <a:lnSpc>
                          <a:spcPct val="82000"/>
                        </a:lnSpc>
                        <a:spcBef>
                          <a:spcPts val="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842A2"/>
                          </a:solidFill>
                          <a:effectLst/>
                          <a:uLnTx/>
                          <a:uFillTx/>
                          <a:latin typeface="Gadugi"/>
                          <a:ea typeface="Gadugi"/>
                          <a:cs typeface="+mn-cs"/>
                        </a:rPr>
                        <a:t>10/02/2023</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777240" rtl="0" eaLnBrk="1" fontAlgn="auto" latinLnBrk="0" hangingPunct="1">
                        <a:lnSpc>
                          <a:spcPct val="82000"/>
                        </a:lnSpc>
                        <a:spcBef>
                          <a:spcPts val="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842A2"/>
                          </a:solidFill>
                          <a:effectLst/>
                          <a:uLnTx/>
                          <a:uFillTx/>
                          <a:latin typeface="Gadugi"/>
                          <a:ea typeface="Gadugi"/>
                          <a:cs typeface="+mn-cs"/>
                        </a:rPr>
                        <a:t>11:30 – 12:30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846232"/>
                  </a:ext>
                </a:extLst>
              </a:tr>
              <a:tr h="854163">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dirty="0">
                          <a:ln>
                            <a:noFill/>
                          </a:ln>
                          <a:solidFill>
                            <a:srgbClr val="2842A2"/>
                          </a:solidFill>
                          <a:effectLst/>
                          <a:uLnTx/>
                          <a:uFillTx/>
                          <a:latin typeface="Gadugi"/>
                          <a:ea typeface="Gadugi"/>
                          <a:cs typeface="+mn-cs"/>
                        </a:rPr>
                        <a:t>Pillar 5 webinar:</a:t>
                      </a:r>
                    </a:p>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dirty="0">
                          <a:ln>
                            <a:noFill/>
                          </a:ln>
                          <a:solidFill>
                            <a:srgbClr val="2842A2"/>
                          </a:solidFill>
                          <a:effectLst/>
                          <a:uLnTx/>
                          <a:uFillTx/>
                          <a:latin typeface="Gadugi"/>
                          <a:ea typeface="Gadugi"/>
                          <a:cs typeface="+mn-cs"/>
                        </a:rPr>
                        <a:t>Ecosystem management</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b="0" i="0" u="none" strike="noStrike" dirty="0">
                          <a:solidFill>
                            <a:srgbClr val="2842A2"/>
                          </a:solidFill>
                          <a:effectLst/>
                          <a:latin typeface="Gadugi" panose="020B0502040204020203" pitchFamily="34" charset="0"/>
                          <a:ea typeface="Gadugi" panose="020B0502040204020203" pitchFamily="34" charset="0"/>
                        </a:rPr>
                        <a:t>Data and tourism ecosystems: from mapping to managing</a:t>
                      </a:r>
                      <a:endParaRPr lang="en-GB" sz="1600" b="0" i="0" u="none" strike="noStrike" dirty="0">
                        <a:solidFill>
                          <a:srgbClr val="2842A2"/>
                        </a:solidFill>
                        <a:effectLst/>
                        <a:latin typeface="Gadugi" panose="020B0502040204020203" pitchFamily="34" charset="0"/>
                        <a:ea typeface="Gadugi" panose="020B0502040204020203" pitchFamily="34"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777240" rtl="0" eaLnBrk="1" fontAlgn="auto" latinLnBrk="0" hangingPunct="1">
                        <a:lnSpc>
                          <a:spcPct val="82000"/>
                        </a:lnSpc>
                        <a:spcBef>
                          <a:spcPts val="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842A2"/>
                          </a:solidFill>
                          <a:effectLst/>
                          <a:uLnTx/>
                          <a:uFillTx/>
                          <a:latin typeface="Gadugi"/>
                          <a:ea typeface="Gadugi"/>
                          <a:cs typeface="+mn-cs"/>
                        </a:rPr>
                        <a:t>11/04/2023</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777240" rtl="0" eaLnBrk="1" fontAlgn="auto" latinLnBrk="0" hangingPunct="1">
                        <a:lnSpc>
                          <a:spcPct val="82000"/>
                        </a:lnSpc>
                        <a:spcBef>
                          <a:spcPts val="2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842A2"/>
                          </a:solidFill>
                          <a:effectLst/>
                          <a:uLnTx/>
                          <a:uFillTx/>
                          <a:latin typeface="Gadugi"/>
                          <a:ea typeface="Gadugi"/>
                          <a:cs typeface="+mn-cs"/>
                        </a:rPr>
                        <a:t>11:30 – 12:30</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2868777"/>
                  </a:ext>
                </a:extLst>
              </a:tr>
              <a:tr h="721381">
                <a:tc gridSpan="4">
                  <a:txBody>
                    <a:bodyPr/>
                    <a:lstStyle/>
                    <a:p>
                      <a:pPr marL="0" marR="0" lvl="0" indent="0" algn="l" defTabSz="777240" rtl="0" eaLnBrk="1" fontAlgn="auto" latinLnBrk="0" hangingPunct="1">
                        <a:lnSpc>
                          <a:spcPct val="82000"/>
                        </a:lnSpc>
                        <a:spcBef>
                          <a:spcPts val="200"/>
                        </a:spcBef>
                        <a:spcAft>
                          <a:spcPts val="0"/>
                        </a:spcAft>
                        <a:buClrTx/>
                        <a:buSzTx/>
                        <a:buFont typeface="Arial" panose="020B0604020202020204" pitchFamily="34" charset="0"/>
                        <a:buNone/>
                        <a:tabLst/>
                        <a:defRPr/>
                      </a:pPr>
                      <a:endParaRPr kumimoji="0" lang="en-US" sz="1600" b="1" i="1" u="none" strike="noStrike" kern="1200" cap="none" spc="0" normalizeH="0" baseline="0" noProof="0" dirty="0">
                        <a:ln>
                          <a:noFill/>
                        </a:ln>
                        <a:solidFill>
                          <a:srgbClr val="2842A2"/>
                        </a:solidFill>
                        <a:effectLst/>
                        <a:uLnTx/>
                        <a:uFillTx/>
                        <a:latin typeface="Gadugi"/>
                        <a:ea typeface="Gadugi"/>
                        <a:cs typeface="+mn-cs"/>
                      </a:endParaRPr>
                    </a:p>
                    <a:p>
                      <a:pPr marL="0" marR="0" lvl="0" indent="0" algn="l" defTabSz="777240" rtl="0" eaLnBrk="1" fontAlgn="auto" latinLnBrk="0" hangingPunct="1">
                        <a:lnSpc>
                          <a:spcPct val="82000"/>
                        </a:lnSpc>
                        <a:spcBef>
                          <a:spcPts val="200"/>
                        </a:spcBef>
                        <a:spcAft>
                          <a:spcPts val="0"/>
                        </a:spcAft>
                        <a:buClrTx/>
                        <a:buSzTx/>
                        <a:buFont typeface="Arial" panose="020B0604020202020204" pitchFamily="34" charset="0"/>
                        <a:buNone/>
                        <a:tabLst/>
                        <a:defRPr/>
                      </a:pPr>
                      <a:r>
                        <a:rPr kumimoji="0" lang="en-US" sz="1600" b="1" i="1" u="none" strike="noStrike" kern="1200" cap="none" spc="0" normalizeH="0" baseline="0" noProof="0" dirty="0">
                          <a:ln>
                            <a:noFill/>
                          </a:ln>
                          <a:solidFill>
                            <a:srgbClr val="2842A2"/>
                          </a:solidFill>
                          <a:effectLst/>
                          <a:uLnTx/>
                          <a:uFillTx/>
                          <a:latin typeface="Gadugi"/>
                          <a:ea typeface="Gadugi"/>
                          <a:cs typeface="+mn-cs"/>
                        </a:rPr>
                        <a:t>Link to the webinars: </a:t>
                      </a:r>
                      <a:r>
                        <a:rPr kumimoji="0" lang="es-ES" sz="1600" b="0" i="0" u="none" strike="noStrike" kern="1200" cap="none" spc="0" normalizeH="0" baseline="0" dirty="0">
                          <a:ln>
                            <a:noFill/>
                          </a:ln>
                          <a:solidFill>
                            <a:srgbClr val="2842A2"/>
                          </a:solidFill>
                          <a:effectLst/>
                          <a:uLnTx/>
                          <a:uFillTx/>
                          <a:latin typeface="Gadugi"/>
                          <a:ea typeface="Gadugi"/>
                          <a:cs typeface="+mn-cs"/>
                          <a:hlinkClick r:id="rId3"/>
                        </a:rPr>
                        <a:t>https://smarttourismdestinations.eu/webinars/</a:t>
                      </a:r>
                      <a:r>
                        <a:rPr kumimoji="0" lang="es-ES" sz="1600" b="0" i="0" u="none" strike="noStrike" kern="1200" cap="none" spc="0" normalizeH="0" baseline="0" dirty="0">
                          <a:ln>
                            <a:noFill/>
                          </a:ln>
                          <a:solidFill>
                            <a:srgbClr val="2842A2"/>
                          </a:solidFill>
                          <a:effectLst/>
                          <a:uLnTx/>
                          <a:uFillTx/>
                          <a:latin typeface="Gadugi"/>
                          <a:ea typeface="Gadugi"/>
                          <a:cs typeface="+mn-cs"/>
                        </a:rPr>
                        <a:t> </a:t>
                      </a:r>
                    </a:p>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endParaRPr kumimoji="0" lang="en-GB" sz="1600" b="1" i="1" u="none" strike="noStrike" kern="1200" cap="none" spc="0" normalizeH="0" baseline="0" dirty="0">
                        <a:ln>
                          <a:noFill/>
                        </a:ln>
                        <a:solidFill>
                          <a:srgbClr val="2842A2"/>
                        </a:solidFill>
                        <a:effectLst/>
                        <a:uLnTx/>
                        <a:uFillTx/>
                        <a:latin typeface="Gadugi"/>
                        <a:ea typeface="Gadugi"/>
                        <a:cs typeface="+mn-cs"/>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a:noFill/>
                    </a:lnL>
                    <a:lnT w="12700" cap="flat" cmpd="sng" algn="ctr">
                      <a:solidFill>
                        <a:schemeClr val="tx1"/>
                      </a:solidFill>
                      <a:prstDash val="solid"/>
                      <a:round/>
                      <a:headEnd type="none" w="med" len="med"/>
                      <a:tailEnd type="none" w="med" len="med"/>
                    </a:lnT>
                  </a:tcPr>
                </a:tc>
                <a:tc hMerge="1">
                  <a:txBody>
                    <a:bodyPr/>
                    <a:lstStyle/>
                    <a:p>
                      <a:pPr marL="0" marR="0" lvl="0" indent="0" algn="ctr" defTabSz="777240" rtl="0" eaLnBrk="1" fontAlgn="auto" latinLnBrk="0" hangingPunct="1">
                        <a:lnSpc>
                          <a:spcPct val="82000"/>
                        </a:lnSpc>
                        <a:spcBef>
                          <a:spcPts val="2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2842A2"/>
                        </a:solidFill>
                        <a:effectLst/>
                        <a:uLnTx/>
                        <a:uFillTx/>
                        <a:latin typeface="Gadugi"/>
                        <a:ea typeface="Gadugi"/>
                        <a:cs typeface="+mn-cs"/>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777240" rtl="0" eaLnBrk="1" fontAlgn="auto" latinLnBrk="0" hangingPunct="1">
                        <a:lnSpc>
                          <a:spcPct val="82000"/>
                        </a:lnSpc>
                        <a:spcBef>
                          <a:spcPts val="2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2842A2"/>
                        </a:solidFill>
                        <a:effectLst/>
                        <a:uLnTx/>
                        <a:uFillTx/>
                        <a:latin typeface="Gadugi"/>
                        <a:ea typeface="Gadugi"/>
                        <a:cs typeface="+mn-cs"/>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863391"/>
                  </a:ext>
                </a:extLst>
              </a:tr>
              <a:tr h="941106">
                <a:tc>
                  <a:txBody>
                    <a:bodyPr/>
                    <a:lstStyle/>
                    <a:p>
                      <a:pPr marL="0" marR="0" lvl="0" indent="0" algn="l"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lang="en-US" sz="1600" b="1" dirty="0">
                          <a:solidFill>
                            <a:srgbClr val="FFC000"/>
                          </a:solidFill>
                          <a:latin typeface="Gadugi" panose="020B0502040204020203" pitchFamily="34" charset="0"/>
                          <a:ea typeface="Gadugi" panose="020B0502040204020203" pitchFamily="34" charset="0"/>
                        </a:rPr>
                        <a:t>Pillar 3 &amp; 4 workshop </a:t>
                      </a:r>
                    </a:p>
                    <a:p>
                      <a:pPr marL="0" marR="0" lvl="0" indent="0" algn="l" defTabSz="777240" rtl="0" eaLnBrk="1" fontAlgn="auto" latinLnBrk="0" hangingPunct="1">
                        <a:lnSpc>
                          <a:spcPct val="82000"/>
                        </a:lnSpc>
                        <a:spcBef>
                          <a:spcPts val="300"/>
                        </a:spcBef>
                        <a:spcAft>
                          <a:spcPts val="0"/>
                        </a:spcAft>
                        <a:buClrTx/>
                        <a:buSzTx/>
                        <a:buFont typeface="Arial" panose="020B0604020202020204" pitchFamily="34" charset="0"/>
                        <a:buNone/>
                        <a:tabLst/>
                        <a:defRPr/>
                      </a:pPr>
                      <a:r>
                        <a:rPr lang="en-US" sz="1400" b="1" i="1" dirty="0">
                          <a:solidFill>
                            <a:schemeClr val="bg1"/>
                          </a:solidFill>
                          <a:latin typeface="Gadugi" panose="020B0502040204020203" pitchFamily="34" charset="0"/>
                          <a:ea typeface="Gadugi" panose="020B0502040204020203" pitchFamily="34" charset="0"/>
                        </a:rPr>
                        <a:t>Only for selected Tourism Destinations!</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842A2"/>
                    </a:solidFill>
                  </a:tcPr>
                </a:tc>
                <a:tc>
                  <a:txBody>
                    <a:bodyPr/>
                    <a:lstStyle/>
                    <a:p>
                      <a:pPr algn="just" fontAlgn="ctr"/>
                      <a:r>
                        <a:rPr lang="en-GB" sz="1600" b="0" i="0" u="none" strike="noStrike" dirty="0">
                          <a:solidFill>
                            <a:srgbClr val="2842A2"/>
                          </a:solidFill>
                          <a:effectLst/>
                          <a:latin typeface="Gadugi" panose="020B0502040204020203" pitchFamily="34" charset="0"/>
                          <a:ea typeface="Gadugi" panose="020B0502040204020203" pitchFamily="34" charset="0"/>
                        </a:rPr>
                        <a:t>How to improve the Human Capital and Skills of your Smart Tourism Destination and foster knowledge sharing</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March </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777240" rtl="0" eaLnBrk="1" fontAlgn="auto" latinLnBrk="0" hangingPunct="1">
                        <a:lnSpc>
                          <a:spcPct val="82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2842A2"/>
                          </a:solidFill>
                          <a:effectLst/>
                          <a:uLnTx/>
                          <a:uFillTx/>
                          <a:latin typeface="Gadugi" panose="020B0502040204020203" pitchFamily="34" charset="0"/>
                          <a:ea typeface="Gadugi" panose="020B0502040204020203" pitchFamily="34" charset="0"/>
                          <a:cs typeface="+mn-cs"/>
                        </a:rPr>
                        <a:t>tbc</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382223"/>
                  </a:ext>
                </a:extLst>
              </a:tr>
            </a:tbl>
          </a:graphicData>
        </a:graphic>
      </p:graphicFrame>
      <p:grpSp>
        <p:nvGrpSpPr>
          <p:cNvPr id="33" name="Group 32">
            <a:extLst>
              <a:ext uri="{FF2B5EF4-FFF2-40B4-BE49-F238E27FC236}">
                <a16:creationId xmlns:a16="http://schemas.microsoft.com/office/drawing/2014/main" id="{1C794738-27AE-4502-938A-638905862C0A}"/>
              </a:ext>
            </a:extLst>
          </p:cNvPr>
          <p:cNvGrpSpPr/>
          <p:nvPr/>
        </p:nvGrpSpPr>
        <p:grpSpPr>
          <a:xfrm rot="10800000">
            <a:off x="315718" y="929345"/>
            <a:ext cx="3272283" cy="142628"/>
            <a:chOff x="223392" y="1011888"/>
            <a:chExt cx="4262037" cy="185768"/>
          </a:xfrm>
        </p:grpSpPr>
        <p:sp>
          <p:nvSpPr>
            <p:cNvPr id="35" name="Isosceles Triangle 34">
              <a:extLst>
                <a:ext uri="{FF2B5EF4-FFF2-40B4-BE49-F238E27FC236}">
                  <a16:creationId xmlns:a16="http://schemas.microsoft.com/office/drawing/2014/main" id="{1EE4A8A2-D4F1-478E-A508-A829F3B9BE02}"/>
                </a:ext>
              </a:extLst>
            </p:cNvPr>
            <p:cNvSpPr>
              <a:spLocks noChangeAspect="1"/>
            </p:cNvSpPr>
            <p:nvPr/>
          </p:nvSpPr>
          <p:spPr>
            <a:xfrm rot="9002889">
              <a:off x="847590"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7491408D-A4D4-43CF-8D2C-58D82BF1D487}"/>
                </a:ext>
              </a:extLst>
            </p:cNvPr>
            <p:cNvSpPr>
              <a:spLocks noChangeAspect="1"/>
            </p:cNvSpPr>
            <p:nvPr/>
          </p:nvSpPr>
          <p:spPr>
            <a:xfrm rot="9002889">
              <a:off x="1159689"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77E9F290-3898-4669-81E1-1F1EA4DFB3B0}"/>
                </a:ext>
              </a:extLst>
            </p:cNvPr>
            <p:cNvSpPr>
              <a:spLocks noChangeAspect="1"/>
            </p:cNvSpPr>
            <p:nvPr/>
          </p:nvSpPr>
          <p:spPr>
            <a:xfrm rot="9002889">
              <a:off x="1471788"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a:extLst>
                <a:ext uri="{FF2B5EF4-FFF2-40B4-BE49-F238E27FC236}">
                  <a16:creationId xmlns:a16="http://schemas.microsoft.com/office/drawing/2014/main" id="{984FAFC7-67E4-4B81-8C7E-728A6A84CA92}"/>
                </a:ext>
              </a:extLst>
            </p:cNvPr>
            <p:cNvSpPr>
              <a:spLocks noChangeAspect="1"/>
            </p:cNvSpPr>
            <p:nvPr/>
          </p:nvSpPr>
          <p:spPr>
            <a:xfrm rot="9002889">
              <a:off x="1783887"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Isosceles Triangle 38">
              <a:extLst>
                <a:ext uri="{FF2B5EF4-FFF2-40B4-BE49-F238E27FC236}">
                  <a16:creationId xmlns:a16="http://schemas.microsoft.com/office/drawing/2014/main" id="{0D15D796-0E6E-4927-A861-FC35F6745724}"/>
                </a:ext>
              </a:extLst>
            </p:cNvPr>
            <p:cNvSpPr>
              <a:spLocks noChangeAspect="1"/>
            </p:cNvSpPr>
            <p:nvPr/>
          </p:nvSpPr>
          <p:spPr>
            <a:xfrm rot="9002889">
              <a:off x="2095986"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2A26241A-0B05-4D98-B7E3-142C9A1BDE4A}"/>
                </a:ext>
              </a:extLst>
            </p:cNvPr>
            <p:cNvSpPr>
              <a:spLocks noChangeAspect="1"/>
            </p:cNvSpPr>
            <p:nvPr/>
          </p:nvSpPr>
          <p:spPr>
            <a:xfrm rot="9002889">
              <a:off x="2408085"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4B9EC2B0-F788-4CA9-B5D7-13E0CFFDA7CB}"/>
                </a:ext>
              </a:extLst>
            </p:cNvPr>
            <p:cNvSpPr>
              <a:spLocks noChangeAspect="1"/>
            </p:cNvSpPr>
            <p:nvPr/>
          </p:nvSpPr>
          <p:spPr>
            <a:xfrm rot="9002889">
              <a:off x="2720184"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Isosceles Triangle 41">
              <a:extLst>
                <a:ext uri="{FF2B5EF4-FFF2-40B4-BE49-F238E27FC236}">
                  <a16:creationId xmlns:a16="http://schemas.microsoft.com/office/drawing/2014/main" id="{58BFB7E2-1A13-4555-A175-FA5A71ED0642}"/>
                </a:ext>
              </a:extLst>
            </p:cNvPr>
            <p:cNvSpPr>
              <a:spLocks noChangeAspect="1"/>
            </p:cNvSpPr>
            <p:nvPr/>
          </p:nvSpPr>
          <p:spPr>
            <a:xfrm rot="9002889">
              <a:off x="3032283"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E20E02C2-A9E6-40C8-85C9-8A88B7C3A1EB}"/>
                </a:ext>
              </a:extLst>
            </p:cNvPr>
            <p:cNvSpPr>
              <a:spLocks noChangeAspect="1"/>
            </p:cNvSpPr>
            <p:nvPr/>
          </p:nvSpPr>
          <p:spPr>
            <a:xfrm rot="9002889">
              <a:off x="3344382"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Isosceles Triangle 43">
              <a:extLst>
                <a:ext uri="{FF2B5EF4-FFF2-40B4-BE49-F238E27FC236}">
                  <a16:creationId xmlns:a16="http://schemas.microsoft.com/office/drawing/2014/main" id="{A2550AF2-D85A-465F-9D39-8B6BD5731CA9}"/>
                </a:ext>
              </a:extLst>
            </p:cNvPr>
            <p:cNvSpPr>
              <a:spLocks noChangeAspect="1"/>
            </p:cNvSpPr>
            <p:nvPr/>
          </p:nvSpPr>
          <p:spPr>
            <a:xfrm rot="9002889">
              <a:off x="3656481"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Isosceles Triangle 44">
              <a:extLst>
                <a:ext uri="{FF2B5EF4-FFF2-40B4-BE49-F238E27FC236}">
                  <a16:creationId xmlns:a16="http://schemas.microsoft.com/office/drawing/2014/main" id="{B7152EE9-58EA-409C-A6D0-A5DD9393B377}"/>
                </a:ext>
              </a:extLst>
            </p:cNvPr>
            <p:cNvSpPr>
              <a:spLocks noChangeAspect="1"/>
            </p:cNvSpPr>
            <p:nvPr/>
          </p:nvSpPr>
          <p:spPr>
            <a:xfrm rot="9002889">
              <a:off x="3968580"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a:extLst>
                <a:ext uri="{FF2B5EF4-FFF2-40B4-BE49-F238E27FC236}">
                  <a16:creationId xmlns:a16="http://schemas.microsoft.com/office/drawing/2014/main" id="{AAB22ABA-13EB-415C-AD48-2C9F5E3C661B}"/>
                </a:ext>
              </a:extLst>
            </p:cNvPr>
            <p:cNvSpPr>
              <a:spLocks noChangeAspect="1"/>
            </p:cNvSpPr>
            <p:nvPr/>
          </p:nvSpPr>
          <p:spPr>
            <a:xfrm rot="9002889">
              <a:off x="4280679"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a:extLst>
                <a:ext uri="{FF2B5EF4-FFF2-40B4-BE49-F238E27FC236}">
                  <a16:creationId xmlns:a16="http://schemas.microsoft.com/office/drawing/2014/main" id="{0893D023-AE59-4990-BA7A-7DFA2AC25993}"/>
                </a:ext>
              </a:extLst>
            </p:cNvPr>
            <p:cNvSpPr>
              <a:spLocks noChangeAspect="1"/>
            </p:cNvSpPr>
            <p:nvPr/>
          </p:nvSpPr>
          <p:spPr>
            <a:xfrm rot="9002889">
              <a:off x="223393" y="1013813"/>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a:extLst>
                <a:ext uri="{FF2B5EF4-FFF2-40B4-BE49-F238E27FC236}">
                  <a16:creationId xmlns:a16="http://schemas.microsoft.com/office/drawing/2014/main" id="{E62E3906-FE8B-4B88-801A-8A968B481C45}"/>
                </a:ext>
              </a:extLst>
            </p:cNvPr>
            <p:cNvSpPr>
              <a:spLocks noChangeAspect="1"/>
            </p:cNvSpPr>
            <p:nvPr/>
          </p:nvSpPr>
          <p:spPr>
            <a:xfrm rot="9002889">
              <a:off x="535492" y="1013813"/>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B8A981A7-B7DB-4837-B50E-5E9AEB1DFE54}"/>
                </a:ext>
              </a:extLst>
            </p:cNvPr>
            <p:cNvSpPr>
              <a:spLocks noChangeAspect="1"/>
            </p:cNvSpPr>
            <p:nvPr/>
          </p:nvSpPr>
          <p:spPr>
            <a:xfrm rot="9002889">
              <a:off x="223393"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a:extLst>
                <a:ext uri="{FF2B5EF4-FFF2-40B4-BE49-F238E27FC236}">
                  <a16:creationId xmlns:a16="http://schemas.microsoft.com/office/drawing/2014/main" id="{5E8B0300-B26B-4C87-AD9A-0FB6B9ABBF60}"/>
                </a:ext>
              </a:extLst>
            </p:cNvPr>
            <p:cNvSpPr>
              <a:spLocks noChangeAspect="1"/>
            </p:cNvSpPr>
            <p:nvPr/>
          </p:nvSpPr>
          <p:spPr>
            <a:xfrm rot="9002889">
              <a:off x="535492"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a:extLst>
                <a:ext uri="{FF2B5EF4-FFF2-40B4-BE49-F238E27FC236}">
                  <a16:creationId xmlns:a16="http://schemas.microsoft.com/office/drawing/2014/main" id="{708AD7A9-587E-4A86-A700-2B525C175E0B}"/>
                </a:ext>
              </a:extLst>
            </p:cNvPr>
            <p:cNvSpPr>
              <a:spLocks noChangeAspect="1"/>
            </p:cNvSpPr>
            <p:nvPr/>
          </p:nvSpPr>
          <p:spPr>
            <a:xfrm rot="9002889">
              <a:off x="847589"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Isosceles Triangle 51">
              <a:extLst>
                <a:ext uri="{FF2B5EF4-FFF2-40B4-BE49-F238E27FC236}">
                  <a16:creationId xmlns:a16="http://schemas.microsoft.com/office/drawing/2014/main" id="{A173AD0D-D0D3-431E-B497-2C38639A909C}"/>
                </a:ext>
              </a:extLst>
            </p:cNvPr>
            <p:cNvSpPr>
              <a:spLocks noChangeAspect="1"/>
            </p:cNvSpPr>
            <p:nvPr/>
          </p:nvSpPr>
          <p:spPr>
            <a:xfrm rot="9002889">
              <a:off x="1159688"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Isosceles Triangle 52">
              <a:extLst>
                <a:ext uri="{FF2B5EF4-FFF2-40B4-BE49-F238E27FC236}">
                  <a16:creationId xmlns:a16="http://schemas.microsoft.com/office/drawing/2014/main" id="{AE9F53CE-8320-4076-BFF9-42DC9A8D387B}"/>
                </a:ext>
              </a:extLst>
            </p:cNvPr>
            <p:cNvSpPr>
              <a:spLocks noChangeAspect="1"/>
            </p:cNvSpPr>
            <p:nvPr/>
          </p:nvSpPr>
          <p:spPr>
            <a:xfrm rot="9002889">
              <a:off x="1471787"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Isosceles Triangle 53">
              <a:extLst>
                <a:ext uri="{FF2B5EF4-FFF2-40B4-BE49-F238E27FC236}">
                  <a16:creationId xmlns:a16="http://schemas.microsoft.com/office/drawing/2014/main" id="{6252F0D1-75AE-42A5-A060-4AD8D94B92E2}"/>
                </a:ext>
              </a:extLst>
            </p:cNvPr>
            <p:cNvSpPr>
              <a:spLocks noChangeAspect="1"/>
            </p:cNvSpPr>
            <p:nvPr/>
          </p:nvSpPr>
          <p:spPr>
            <a:xfrm rot="9002889">
              <a:off x="1783886"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DFA95769-A603-4DCA-9D8C-8EAA3B82F0DB}"/>
                </a:ext>
              </a:extLst>
            </p:cNvPr>
            <p:cNvSpPr>
              <a:spLocks noChangeAspect="1"/>
            </p:cNvSpPr>
            <p:nvPr/>
          </p:nvSpPr>
          <p:spPr>
            <a:xfrm rot="9002889">
              <a:off x="2095985"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02BB6C2D-31D7-44D4-BB32-71AF685375BC}"/>
                </a:ext>
              </a:extLst>
            </p:cNvPr>
            <p:cNvSpPr>
              <a:spLocks noChangeAspect="1"/>
            </p:cNvSpPr>
            <p:nvPr/>
          </p:nvSpPr>
          <p:spPr>
            <a:xfrm rot="9002889">
              <a:off x="2408084"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14729EF4-5EAB-44DF-82C4-21DEE2F3B949}"/>
                </a:ext>
              </a:extLst>
            </p:cNvPr>
            <p:cNvSpPr>
              <a:spLocks noChangeAspect="1"/>
            </p:cNvSpPr>
            <p:nvPr/>
          </p:nvSpPr>
          <p:spPr>
            <a:xfrm rot="9002889">
              <a:off x="2720183"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Isosceles Triangle 57">
              <a:extLst>
                <a:ext uri="{FF2B5EF4-FFF2-40B4-BE49-F238E27FC236}">
                  <a16:creationId xmlns:a16="http://schemas.microsoft.com/office/drawing/2014/main" id="{9C9503F7-CE77-432D-8612-99AAD912A288}"/>
                </a:ext>
              </a:extLst>
            </p:cNvPr>
            <p:cNvSpPr>
              <a:spLocks noChangeAspect="1"/>
            </p:cNvSpPr>
            <p:nvPr/>
          </p:nvSpPr>
          <p:spPr>
            <a:xfrm rot="9002889">
              <a:off x="3032282"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Isosceles Triangle 58">
              <a:extLst>
                <a:ext uri="{FF2B5EF4-FFF2-40B4-BE49-F238E27FC236}">
                  <a16:creationId xmlns:a16="http://schemas.microsoft.com/office/drawing/2014/main" id="{8B27A7EC-78F8-4C4A-B524-3CE5E7D696C7}"/>
                </a:ext>
              </a:extLst>
            </p:cNvPr>
            <p:cNvSpPr>
              <a:spLocks noChangeAspect="1"/>
            </p:cNvSpPr>
            <p:nvPr/>
          </p:nvSpPr>
          <p:spPr>
            <a:xfrm rot="9002889">
              <a:off x="3344381"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Isosceles Triangle 59">
              <a:extLst>
                <a:ext uri="{FF2B5EF4-FFF2-40B4-BE49-F238E27FC236}">
                  <a16:creationId xmlns:a16="http://schemas.microsoft.com/office/drawing/2014/main" id="{54712707-8353-49D9-99DA-916B0EB5F5EF}"/>
                </a:ext>
              </a:extLst>
            </p:cNvPr>
            <p:cNvSpPr>
              <a:spLocks noChangeAspect="1"/>
            </p:cNvSpPr>
            <p:nvPr/>
          </p:nvSpPr>
          <p:spPr>
            <a:xfrm rot="9002889">
              <a:off x="3656480"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Isosceles Triangle 60">
              <a:extLst>
                <a:ext uri="{FF2B5EF4-FFF2-40B4-BE49-F238E27FC236}">
                  <a16:creationId xmlns:a16="http://schemas.microsoft.com/office/drawing/2014/main" id="{D76E9DAD-E251-4ABE-8B26-04771F274644}"/>
                </a:ext>
              </a:extLst>
            </p:cNvPr>
            <p:cNvSpPr>
              <a:spLocks noChangeAspect="1"/>
            </p:cNvSpPr>
            <p:nvPr/>
          </p:nvSpPr>
          <p:spPr>
            <a:xfrm rot="9002889">
              <a:off x="223392"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Isosceles Triangle 61">
              <a:extLst>
                <a:ext uri="{FF2B5EF4-FFF2-40B4-BE49-F238E27FC236}">
                  <a16:creationId xmlns:a16="http://schemas.microsoft.com/office/drawing/2014/main" id="{C954E61B-3C88-4CB1-BD18-892BAC464BE2}"/>
                </a:ext>
              </a:extLst>
            </p:cNvPr>
            <p:cNvSpPr>
              <a:spLocks noChangeAspect="1"/>
            </p:cNvSpPr>
            <p:nvPr/>
          </p:nvSpPr>
          <p:spPr>
            <a:xfrm rot="9002889">
              <a:off x="535491"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95919FC1-6D33-46FB-9DF9-501063D43F16}"/>
              </a:ext>
            </a:extLst>
          </p:cNvPr>
          <p:cNvGrpSpPr/>
          <p:nvPr/>
        </p:nvGrpSpPr>
        <p:grpSpPr>
          <a:xfrm flipH="1">
            <a:off x="8673970" y="6159607"/>
            <a:ext cx="3272283" cy="142628"/>
            <a:chOff x="223392" y="1011888"/>
            <a:chExt cx="4262037" cy="185768"/>
          </a:xfrm>
        </p:grpSpPr>
        <p:sp>
          <p:nvSpPr>
            <p:cNvPr id="65" name="Isosceles Triangle 64">
              <a:extLst>
                <a:ext uri="{FF2B5EF4-FFF2-40B4-BE49-F238E27FC236}">
                  <a16:creationId xmlns:a16="http://schemas.microsoft.com/office/drawing/2014/main" id="{38C662BB-7370-44D6-AD71-8B8F0DB83F2E}"/>
                </a:ext>
              </a:extLst>
            </p:cNvPr>
            <p:cNvSpPr>
              <a:spLocks noChangeAspect="1"/>
            </p:cNvSpPr>
            <p:nvPr/>
          </p:nvSpPr>
          <p:spPr>
            <a:xfrm rot="9002889">
              <a:off x="847590"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Isosceles Triangle 65">
              <a:extLst>
                <a:ext uri="{FF2B5EF4-FFF2-40B4-BE49-F238E27FC236}">
                  <a16:creationId xmlns:a16="http://schemas.microsoft.com/office/drawing/2014/main" id="{A2B58B8D-47DB-47D4-AA2C-E8ED2C404D8C}"/>
                </a:ext>
              </a:extLst>
            </p:cNvPr>
            <p:cNvSpPr>
              <a:spLocks noChangeAspect="1"/>
            </p:cNvSpPr>
            <p:nvPr/>
          </p:nvSpPr>
          <p:spPr>
            <a:xfrm rot="9002889">
              <a:off x="1159689"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Isosceles Triangle 66">
              <a:extLst>
                <a:ext uri="{FF2B5EF4-FFF2-40B4-BE49-F238E27FC236}">
                  <a16:creationId xmlns:a16="http://schemas.microsoft.com/office/drawing/2014/main" id="{ECFB0049-A608-4384-85C8-00F5E2020459}"/>
                </a:ext>
              </a:extLst>
            </p:cNvPr>
            <p:cNvSpPr>
              <a:spLocks noChangeAspect="1"/>
            </p:cNvSpPr>
            <p:nvPr/>
          </p:nvSpPr>
          <p:spPr>
            <a:xfrm rot="9002889">
              <a:off x="1471788"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Isosceles Triangle 67">
              <a:extLst>
                <a:ext uri="{FF2B5EF4-FFF2-40B4-BE49-F238E27FC236}">
                  <a16:creationId xmlns:a16="http://schemas.microsoft.com/office/drawing/2014/main" id="{CA4A9FA2-0661-4931-A8F2-299131F341C1}"/>
                </a:ext>
              </a:extLst>
            </p:cNvPr>
            <p:cNvSpPr>
              <a:spLocks noChangeAspect="1"/>
            </p:cNvSpPr>
            <p:nvPr/>
          </p:nvSpPr>
          <p:spPr>
            <a:xfrm rot="9002889">
              <a:off x="1783887"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Isosceles Triangle 68">
              <a:extLst>
                <a:ext uri="{FF2B5EF4-FFF2-40B4-BE49-F238E27FC236}">
                  <a16:creationId xmlns:a16="http://schemas.microsoft.com/office/drawing/2014/main" id="{A2B80D38-5659-4503-9E6C-B41CE317E99E}"/>
                </a:ext>
              </a:extLst>
            </p:cNvPr>
            <p:cNvSpPr>
              <a:spLocks noChangeAspect="1"/>
            </p:cNvSpPr>
            <p:nvPr/>
          </p:nvSpPr>
          <p:spPr>
            <a:xfrm rot="9002889">
              <a:off x="2095986"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Isosceles Triangle 69">
              <a:extLst>
                <a:ext uri="{FF2B5EF4-FFF2-40B4-BE49-F238E27FC236}">
                  <a16:creationId xmlns:a16="http://schemas.microsoft.com/office/drawing/2014/main" id="{95686448-80AB-4932-90D6-D61696BEE901}"/>
                </a:ext>
              </a:extLst>
            </p:cNvPr>
            <p:cNvSpPr>
              <a:spLocks noChangeAspect="1"/>
            </p:cNvSpPr>
            <p:nvPr/>
          </p:nvSpPr>
          <p:spPr>
            <a:xfrm rot="9002889">
              <a:off x="2408085"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Isosceles Triangle 70">
              <a:extLst>
                <a:ext uri="{FF2B5EF4-FFF2-40B4-BE49-F238E27FC236}">
                  <a16:creationId xmlns:a16="http://schemas.microsoft.com/office/drawing/2014/main" id="{5767D839-7CC9-48F8-A069-F4B506CF02E1}"/>
                </a:ext>
              </a:extLst>
            </p:cNvPr>
            <p:cNvSpPr>
              <a:spLocks noChangeAspect="1"/>
            </p:cNvSpPr>
            <p:nvPr/>
          </p:nvSpPr>
          <p:spPr>
            <a:xfrm rot="9002889">
              <a:off x="2720184"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Isosceles Triangle 71">
              <a:extLst>
                <a:ext uri="{FF2B5EF4-FFF2-40B4-BE49-F238E27FC236}">
                  <a16:creationId xmlns:a16="http://schemas.microsoft.com/office/drawing/2014/main" id="{4B449911-0F68-4EAC-AE70-00457D16544F}"/>
                </a:ext>
              </a:extLst>
            </p:cNvPr>
            <p:cNvSpPr>
              <a:spLocks noChangeAspect="1"/>
            </p:cNvSpPr>
            <p:nvPr/>
          </p:nvSpPr>
          <p:spPr>
            <a:xfrm rot="9002889">
              <a:off x="3032283"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Isosceles Triangle 72">
              <a:extLst>
                <a:ext uri="{FF2B5EF4-FFF2-40B4-BE49-F238E27FC236}">
                  <a16:creationId xmlns:a16="http://schemas.microsoft.com/office/drawing/2014/main" id="{79753AB1-479E-4B4E-BFCF-7A9D3EC57780}"/>
                </a:ext>
              </a:extLst>
            </p:cNvPr>
            <p:cNvSpPr>
              <a:spLocks noChangeAspect="1"/>
            </p:cNvSpPr>
            <p:nvPr/>
          </p:nvSpPr>
          <p:spPr>
            <a:xfrm rot="9002889">
              <a:off x="3344382"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Isosceles Triangle 73">
              <a:extLst>
                <a:ext uri="{FF2B5EF4-FFF2-40B4-BE49-F238E27FC236}">
                  <a16:creationId xmlns:a16="http://schemas.microsoft.com/office/drawing/2014/main" id="{CF74458C-6D22-41DD-B096-D4C35428B6A4}"/>
                </a:ext>
              </a:extLst>
            </p:cNvPr>
            <p:cNvSpPr>
              <a:spLocks noChangeAspect="1"/>
            </p:cNvSpPr>
            <p:nvPr/>
          </p:nvSpPr>
          <p:spPr>
            <a:xfrm rot="9002889">
              <a:off x="3656481"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Isosceles Triangle 74">
              <a:extLst>
                <a:ext uri="{FF2B5EF4-FFF2-40B4-BE49-F238E27FC236}">
                  <a16:creationId xmlns:a16="http://schemas.microsoft.com/office/drawing/2014/main" id="{05CE7AE7-345C-4F8E-9E3F-50D181125A71}"/>
                </a:ext>
              </a:extLst>
            </p:cNvPr>
            <p:cNvSpPr>
              <a:spLocks noChangeAspect="1"/>
            </p:cNvSpPr>
            <p:nvPr/>
          </p:nvSpPr>
          <p:spPr>
            <a:xfrm rot="9002889">
              <a:off x="3968580"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Isosceles Triangle 75">
              <a:extLst>
                <a:ext uri="{FF2B5EF4-FFF2-40B4-BE49-F238E27FC236}">
                  <a16:creationId xmlns:a16="http://schemas.microsoft.com/office/drawing/2014/main" id="{FAADB3FF-8FDF-46C6-B025-F167DC071DE4}"/>
                </a:ext>
              </a:extLst>
            </p:cNvPr>
            <p:cNvSpPr>
              <a:spLocks noChangeAspect="1"/>
            </p:cNvSpPr>
            <p:nvPr/>
          </p:nvSpPr>
          <p:spPr>
            <a:xfrm rot="9002889">
              <a:off x="4280679"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Isosceles Triangle 76">
              <a:extLst>
                <a:ext uri="{FF2B5EF4-FFF2-40B4-BE49-F238E27FC236}">
                  <a16:creationId xmlns:a16="http://schemas.microsoft.com/office/drawing/2014/main" id="{49DC6872-5142-4301-9324-E572A5D112C6}"/>
                </a:ext>
              </a:extLst>
            </p:cNvPr>
            <p:cNvSpPr>
              <a:spLocks noChangeAspect="1"/>
            </p:cNvSpPr>
            <p:nvPr/>
          </p:nvSpPr>
          <p:spPr>
            <a:xfrm rot="9002889">
              <a:off x="223393" y="1013813"/>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Isosceles Triangle 77">
              <a:extLst>
                <a:ext uri="{FF2B5EF4-FFF2-40B4-BE49-F238E27FC236}">
                  <a16:creationId xmlns:a16="http://schemas.microsoft.com/office/drawing/2014/main" id="{B286881E-5E74-4031-87F2-D896EDB6ED4E}"/>
                </a:ext>
              </a:extLst>
            </p:cNvPr>
            <p:cNvSpPr>
              <a:spLocks noChangeAspect="1"/>
            </p:cNvSpPr>
            <p:nvPr/>
          </p:nvSpPr>
          <p:spPr>
            <a:xfrm rot="9002889">
              <a:off x="535492" y="1013813"/>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Isosceles Triangle 78">
              <a:extLst>
                <a:ext uri="{FF2B5EF4-FFF2-40B4-BE49-F238E27FC236}">
                  <a16:creationId xmlns:a16="http://schemas.microsoft.com/office/drawing/2014/main" id="{3082EEE5-CA9B-4921-B2C3-61176E946738}"/>
                </a:ext>
              </a:extLst>
            </p:cNvPr>
            <p:cNvSpPr>
              <a:spLocks noChangeAspect="1"/>
            </p:cNvSpPr>
            <p:nvPr/>
          </p:nvSpPr>
          <p:spPr>
            <a:xfrm rot="9002889">
              <a:off x="223393"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Isosceles Triangle 79">
              <a:extLst>
                <a:ext uri="{FF2B5EF4-FFF2-40B4-BE49-F238E27FC236}">
                  <a16:creationId xmlns:a16="http://schemas.microsoft.com/office/drawing/2014/main" id="{611D7AF0-8FA7-4BEF-A9F4-AABB5325EA2A}"/>
                </a:ext>
              </a:extLst>
            </p:cNvPr>
            <p:cNvSpPr>
              <a:spLocks noChangeAspect="1"/>
            </p:cNvSpPr>
            <p:nvPr/>
          </p:nvSpPr>
          <p:spPr>
            <a:xfrm rot="9002889">
              <a:off x="535492"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Isosceles Triangle 80">
              <a:extLst>
                <a:ext uri="{FF2B5EF4-FFF2-40B4-BE49-F238E27FC236}">
                  <a16:creationId xmlns:a16="http://schemas.microsoft.com/office/drawing/2014/main" id="{7ABC8A1A-C507-4289-B36D-9CEC7C5EE1B4}"/>
                </a:ext>
              </a:extLst>
            </p:cNvPr>
            <p:cNvSpPr>
              <a:spLocks noChangeAspect="1"/>
            </p:cNvSpPr>
            <p:nvPr/>
          </p:nvSpPr>
          <p:spPr>
            <a:xfrm rot="9002889">
              <a:off x="847589"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Isosceles Triangle 81">
              <a:extLst>
                <a:ext uri="{FF2B5EF4-FFF2-40B4-BE49-F238E27FC236}">
                  <a16:creationId xmlns:a16="http://schemas.microsoft.com/office/drawing/2014/main" id="{BD8E0BEA-5BBB-4144-A9C8-BB9D89796F0D}"/>
                </a:ext>
              </a:extLst>
            </p:cNvPr>
            <p:cNvSpPr>
              <a:spLocks noChangeAspect="1"/>
            </p:cNvSpPr>
            <p:nvPr/>
          </p:nvSpPr>
          <p:spPr>
            <a:xfrm rot="9002889">
              <a:off x="1159688"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Isosceles Triangle 82">
              <a:extLst>
                <a:ext uri="{FF2B5EF4-FFF2-40B4-BE49-F238E27FC236}">
                  <a16:creationId xmlns:a16="http://schemas.microsoft.com/office/drawing/2014/main" id="{A6CC44EF-2949-4FE1-A5BC-2C1291A32F67}"/>
                </a:ext>
              </a:extLst>
            </p:cNvPr>
            <p:cNvSpPr>
              <a:spLocks noChangeAspect="1"/>
            </p:cNvSpPr>
            <p:nvPr/>
          </p:nvSpPr>
          <p:spPr>
            <a:xfrm rot="9002889">
              <a:off x="1471787"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Isosceles Triangle 83">
              <a:extLst>
                <a:ext uri="{FF2B5EF4-FFF2-40B4-BE49-F238E27FC236}">
                  <a16:creationId xmlns:a16="http://schemas.microsoft.com/office/drawing/2014/main" id="{81134626-91EA-4439-8A86-AA583030B21F}"/>
                </a:ext>
              </a:extLst>
            </p:cNvPr>
            <p:cNvSpPr>
              <a:spLocks noChangeAspect="1"/>
            </p:cNvSpPr>
            <p:nvPr/>
          </p:nvSpPr>
          <p:spPr>
            <a:xfrm rot="9002889">
              <a:off x="1783886"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CA52610E-1948-4938-90AB-D8EDF39F96F8}"/>
                </a:ext>
              </a:extLst>
            </p:cNvPr>
            <p:cNvSpPr>
              <a:spLocks noChangeAspect="1"/>
            </p:cNvSpPr>
            <p:nvPr/>
          </p:nvSpPr>
          <p:spPr>
            <a:xfrm rot="9002889">
              <a:off x="2095985" y="1011888"/>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Isosceles Triangle 85">
              <a:extLst>
                <a:ext uri="{FF2B5EF4-FFF2-40B4-BE49-F238E27FC236}">
                  <a16:creationId xmlns:a16="http://schemas.microsoft.com/office/drawing/2014/main" id="{E747A2A1-E993-42E0-82BB-D980E8E06E41}"/>
                </a:ext>
              </a:extLst>
            </p:cNvPr>
            <p:cNvSpPr>
              <a:spLocks noChangeAspect="1"/>
            </p:cNvSpPr>
            <p:nvPr/>
          </p:nvSpPr>
          <p:spPr>
            <a:xfrm rot="9002889">
              <a:off x="2408084" y="1011888"/>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Isosceles Triangle 86">
              <a:extLst>
                <a:ext uri="{FF2B5EF4-FFF2-40B4-BE49-F238E27FC236}">
                  <a16:creationId xmlns:a16="http://schemas.microsoft.com/office/drawing/2014/main" id="{7B9EF9AA-0D42-438E-BE87-1BAE45944EE8}"/>
                </a:ext>
              </a:extLst>
            </p:cNvPr>
            <p:cNvSpPr>
              <a:spLocks noChangeAspect="1"/>
            </p:cNvSpPr>
            <p:nvPr/>
          </p:nvSpPr>
          <p:spPr>
            <a:xfrm rot="9002889">
              <a:off x="2720183"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Isosceles Triangle 87">
              <a:extLst>
                <a:ext uri="{FF2B5EF4-FFF2-40B4-BE49-F238E27FC236}">
                  <a16:creationId xmlns:a16="http://schemas.microsoft.com/office/drawing/2014/main" id="{2DF75F4B-1966-4531-9E57-D9113855127F}"/>
                </a:ext>
              </a:extLst>
            </p:cNvPr>
            <p:cNvSpPr>
              <a:spLocks noChangeAspect="1"/>
            </p:cNvSpPr>
            <p:nvPr/>
          </p:nvSpPr>
          <p:spPr>
            <a:xfrm rot="9002889">
              <a:off x="3032282"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Isosceles Triangle 88">
              <a:extLst>
                <a:ext uri="{FF2B5EF4-FFF2-40B4-BE49-F238E27FC236}">
                  <a16:creationId xmlns:a16="http://schemas.microsoft.com/office/drawing/2014/main" id="{69CB6054-DC37-4327-B79B-B53627A43733}"/>
                </a:ext>
              </a:extLst>
            </p:cNvPr>
            <p:cNvSpPr>
              <a:spLocks noChangeAspect="1"/>
            </p:cNvSpPr>
            <p:nvPr/>
          </p:nvSpPr>
          <p:spPr>
            <a:xfrm rot="9002889">
              <a:off x="3344381" y="1022870"/>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Isosceles Triangle 89">
              <a:extLst>
                <a:ext uri="{FF2B5EF4-FFF2-40B4-BE49-F238E27FC236}">
                  <a16:creationId xmlns:a16="http://schemas.microsoft.com/office/drawing/2014/main" id="{77949974-0637-475F-82E3-D79A7B9B130E}"/>
                </a:ext>
              </a:extLst>
            </p:cNvPr>
            <p:cNvSpPr>
              <a:spLocks noChangeAspect="1"/>
            </p:cNvSpPr>
            <p:nvPr/>
          </p:nvSpPr>
          <p:spPr>
            <a:xfrm rot="9002889">
              <a:off x="3656480" y="1022870"/>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Isosceles Triangle 90">
              <a:extLst>
                <a:ext uri="{FF2B5EF4-FFF2-40B4-BE49-F238E27FC236}">
                  <a16:creationId xmlns:a16="http://schemas.microsoft.com/office/drawing/2014/main" id="{2D6A1BCD-31F8-4ECC-938B-6699E81927F7}"/>
                </a:ext>
              </a:extLst>
            </p:cNvPr>
            <p:cNvSpPr>
              <a:spLocks noChangeAspect="1"/>
            </p:cNvSpPr>
            <p:nvPr/>
          </p:nvSpPr>
          <p:spPr>
            <a:xfrm rot="9002889">
              <a:off x="223392" y="1011889"/>
              <a:ext cx="204750" cy="174786"/>
            </a:xfrm>
            <a:prstGeom prst="triangle">
              <a:avLst/>
            </a:prstGeom>
            <a:solidFill>
              <a:srgbClr val="2842A2"/>
            </a:solidFill>
            <a:ln>
              <a:solidFill>
                <a:srgbClr val="2842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Isosceles Triangle 91">
              <a:extLst>
                <a:ext uri="{FF2B5EF4-FFF2-40B4-BE49-F238E27FC236}">
                  <a16:creationId xmlns:a16="http://schemas.microsoft.com/office/drawing/2014/main" id="{178600BC-43F7-4A1A-8B26-5AFEDA2BF8CD}"/>
                </a:ext>
              </a:extLst>
            </p:cNvPr>
            <p:cNvSpPr>
              <a:spLocks noChangeAspect="1"/>
            </p:cNvSpPr>
            <p:nvPr/>
          </p:nvSpPr>
          <p:spPr>
            <a:xfrm rot="9002889">
              <a:off x="535491" y="1011889"/>
              <a:ext cx="204750" cy="174786"/>
            </a:xfrm>
            <a:prstGeom prst="triangle">
              <a:avLst/>
            </a:prstGeom>
            <a:solidFill>
              <a:srgbClr val="FECB3A"/>
            </a:solidFill>
            <a:ln>
              <a:solidFill>
                <a:srgbClr val="FEC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Google Shape;490;p52">
            <a:extLst>
              <a:ext uri="{FF2B5EF4-FFF2-40B4-BE49-F238E27FC236}">
                <a16:creationId xmlns:a16="http://schemas.microsoft.com/office/drawing/2014/main" id="{86C5DB00-8B0C-7DC4-41ED-F426E525B2B4}"/>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US" sz="3500" b="1">
                <a:solidFill>
                  <a:srgbClr val="2842A2"/>
                </a:solidFill>
                <a:latin typeface="Arial"/>
                <a:ea typeface="Arial"/>
                <a:cs typeface="Arial"/>
                <a:sym typeface="Arial"/>
              </a:rPr>
              <a:t>Next steps</a:t>
            </a:r>
            <a:endParaRPr sz="3500" b="1" u="none" strike="noStrike" cap="none">
              <a:solidFill>
                <a:srgbClr val="2842A2"/>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4AF37459-D9F3-0EC5-388D-DA1995E61933}"/>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88413F19-E8C6-C7B1-B4EB-8FE76FDCFBCA}"/>
              </a:ext>
            </a:extLst>
          </p:cNvPr>
          <p:cNvGrpSpPr/>
          <p:nvPr/>
        </p:nvGrpSpPr>
        <p:grpSpPr>
          <a:xfrm>
            <a:off x="427925" y="2061868"/>
            <a:ext cx="804634" cy="694302"/>
            <a:chOff x="241933" y="2529557"/>
            <a:chExt cx="804634" cy="694302"/>
          </a:xfrm>
        </p:grpSpPr>
        <p:grpSp>
          <p:nvGrpSpPr>
            <p:cNvPr id="95" name="Group 94">
              <a:extLst>
                <a:ext uri="{FF2B5EF4-FFF2-40B4-BE49-F238E27FC236}">
                  <a16:creationId xmlns:a16="http://schemas.microsoft.com/office/drawing/2014/main" id="{361C394B-0D3B-E9C1-B2F9-9FC4BEF45EDC}"/>
                </a:ext>
              </a:extLst>
            </p:cNvPr>
            <p:cNvGrpSpPr/>
            <p:nvPr/>
          </p:nvGrpSpPr>
          <p:grpSpPr>
            <a:xfrm>
              <a:off x="241933" y="2529557"/>
              <a:ext cx="804634" cy="694302"/>
              <a:chOff x="867110" y="6005635"/>
              <a:chExt cx="1326576" cy="1144674"/>
            </a:xfrm>
          </p:grpSpPr>
          <p:pic>
            <p:nvPicPr>
              <p:cNvPr id="96" name="Graphic 95">
                <a:extLst>
                  <a:ext uri="{FF2B5EF4-FFF2-40B4-BE49-F238E27FC236}">
                    <a16:creationId xmlns:a16="http://schemas.microsoft.com/office/drawing/2014/main" id="{8A3F7024-4377-1F12-49A0-A0D1E939A7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947" y="6005635"/>
                <a:ext cx="1148739" cy="997019"/>
              </a:xfrm>
              <a:prstGeom prst="rect">
                <a:avLst/>
              </a:prstGeom>
            </p:spPr>
          </p:pic>
          <p:pic>
            <p:nvPicPr>
              <p:cNvPr id="97" name="Graphic 96">
                <a:extLst>
                  <a:ext uri="{FF2B5EF4-FFF2-40B4-BE49-F238E27FC236}">
                    <a16:creationId xmlns:a16="http://schemas.microsoft.com/office/drawing/2014/main" id="{71B40DB6-04D9-A8AF-3C6E-5AEF0EBAA62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110" y="6066593"/>
                <a:ext cx="1257111" cy="1083716"/>
              </a:xfrm>
              <a:prstGeom prst="rect">
                <a:avLst/>
              </a:prstGeom>
            </p:spPr>
          </p:pic>
        </p:grpSp>
        <p:pic>
          <p:nvPicPr>
            <p:cNvPr id="6" name="Graphic 23" descr="Classroom with solid fill">
              <a:extLst>
                <a:ext uri="{FF2B5EF4-FFF2-40B4-BE49-F238E27FC236}">
                  <a16:creationId xmlns:a16="http://schemas.microsoft.com/office/drawing/2014/main" id="{B281B71B-EDD7-69EF-8826-31265B0967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7790" y="2647158"/>
              <a:ext cx="387046" cy="387046"/>
            </a:xfrm>
            <a:prstGeom prst="rect">
              <a:avLst/>
            </a:prstGeom>
          </p:spPr>
        </p:pic>
      </p:grpSp>
      <p:grpSp>
        <p:nvGrpSpPr>
          <p:cNvPr id="25" name="Group 24">
            <a:extLst>
              <a:ext uri="{FF2B5EF4-FFF2-40B4-BE49-F238E27FC236}">
                <a16:creationId xmlns:a16="http://schemas.microsoft.com/office/drawing/2014/main" id="{29CD8608-D427-923F-D105-A24F225E1C96}"/>
              </a:ext>
            </a:extLst>
          </p:cNvPr>
          <p:cNvGrpSpPr/>
          <p:nvPr/>
        </p:nvGrpSpPr>
        <p:grpSpPr>
          <a:xfrm>
            <a:off x="427925" y="2865634"/>
            <a:ext cx="804634" cy="694302"/>
            <a:chOff x="236256" y="4230681"/>
            <a:chExt cx="804634" cy="694302"/>
          </a:xfrm>
        </p:grpSpPr>
        <p:grpSp>
          <p:nvGrpSpPr>
            <p:cNvPr id="103" name="Group 102">
              <a:extLst>
                <a:ext uri="{FF2B5EF4-FFF2-40B4-BE49-F238E27FC236}">
                  <a16:creationId xmlns:a16="http://schemas.microsoft.com/office/drawing/2014/main" id="{8DF848CE-7053-9BC8-49C8-71BF160A00F0}"/>
                </a:ext>
              </a:extLst>
            </p:cNvPr>
            <p:cNvGrpSpPr/>
            <p:nvPr/>
          </p:nvGrpSpPr>
          <p:grpSpPr>
            <a:xfrm>
              <a:off x="236256" y="4230681"/>
              <a:ext cx="804634" cy="694302"/>
              <a:chOff x="867110" y="6005635"/>
              <a:chExt cx="1326576" cy="1144674"/>
            </a:xfrm>
          </p:grpSpPr>
          <p:pic>
            <p:nvPicPr>
              <p:cNvPr id="104" name="Graphic 103">
                <a:extLst>
                  <a:ext uri="{FF2B5EF4-FFF2-40B4-BE49-F238E27FC236}">
                    <a16:creationId xmlns:a16="http://schemas.microsoft.com/office/drawing/2014/main" id="{784EF2DE-4801-767A-E5F1-98AC912E6E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947" y="6005635"/>
                <a:ext cx="1148739" cy="997019"/>
              </a:xfrm>
              <a:prstGeom prst="rect">
                <a:avLst/>
              </a:prstGeom>
            </p:spPr>
          </p:pic>
          <p:pic>
            <p:nvPicPr>
              <p:cNvPr id="105" name="Graphic 104">
                <a:extLst>
                  <a:ext uri="{FF2B5EF4-FFF2-40B4-BE49-F238E27FC236}">
                    <a16:creationId xmlns:a16="http://schemas.microsoft.com/office/drawing/2014/main" id="{F16E7408-F2B7-FCEF-868C-C2A2859B20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110" y="6066593"/>
                <a:ext cx="1257111" cy="1083716"/>
              </a:xfrm>
              <a:prstGeom prst="rect">
                <a:avLst/>
              </a:prstGeom>
            </p:spPr>
          </p:pic>
        </p:grpSp>
        <p:pic>
          <p:nvPicPr>
            <p:cNvPr id="7" name="Graphic 23" descr="Classroom with solid fill">
              <a:extLst>
                <a:ext uri="{FF2B5EF4-FFF2-40B4-BE49-F238E27FC236}">
                  <a16:creationId xmlns:a16="http://schemas.microsoft.com/office/drawing/2014/main" id="{52E1CAE8-388E-B1E2-7D62-A1DE50D2CA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7790" y="4386295"/>
              <a:ext cx="387046" cy="387046"/>
            </a:xfrm>
            <a:prstGeom prst="rect">
              <a:avLst/>
            </a:prstGeom>
          </p:spPr>
        </p:pic>
      </p:grpSp>
      <p:grpSp>
        <p:nvGrpSpPr>
          <p:cNvPr id="24" name="Group 23">
            <a:extLst>
              <a:ext uri="{FF2B5EF4-FFF2-40B4-BE49-F238E27FC236}">
                <a16:creationId xmlns:a16="http://schemas.microsoft.com/office/drawing/2014/main" id="{682896B1-BEB7-623B-62D3-948AD8A1DA0D}"/>
              </a:ext>
            </a:extLst>
          </p:cNvPr>
          <p:cNvGrpSpPr/>
          <p:nvPr/>
        </p:nvGrpSpPr>
        <p:grpSpPr>
          <a:xfrm>
            <a:off x="439800" y="3950868"/>
            <a:ext cx="804634" cy="694302"/>
            <a:chOff x="227173" y="5023968"/>
            <a:chExt cx="804634" cy="694302"/>
          </a:xfrm>
        </p:grpSpPr>
        <p:grpSp>
          <p:nvGrpSpPr>
            <p:cNvPr id="8" name="Group 7">
              <a:extLst>
                <a:ext uri="{FF2B5EF4-FFF2-40B4-BE49-F238E27FC236}">
                  <a16:creationId xmlns:a16="http://schemas.microsoft.com/office/drawing/2014/main" id="{55BDFA8E-5F0C-4E87-9A7F-D04B0DCBEB63}"/>
                </a:ext>
              </a:extLst>
            </p:cNvPr>
            <p:cNvGrpSpPr/>
            <p:nvPr/>
          </p:nvGrpSpPr>
          <p:grpSpPr>
            <a:xfrm>
              <a:off x="227173" y="5023968"/>
              <a:ext cx="804634" cy="694302"/>
              <a:chOff x="867110" y="6005635"/>
              <a:chExt cx="1326576" cy="1144674"/>
            </a:xfrm>
          </p:grpSpPr>
          <p:pic>
            <p:nvPicPr>
              <p:cNvPr id="9" name="Graphic 8">
                <a:extLst>
                  <a:ext uri="{FF2B5EF4-FFF2-40B4-BE49-F238E27FC236}">
                    <a16:creationId xmlns:a16="http://schemas.microsoft.com/office/drawing/2014/main" id="{C16FD5F8-01AB-7B0E-2BFA-B381B870DC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947" y="6005635"/>
                <a:ext cx="1148739" cy="997019"/>
              </a:xfrm>
              <a:prstGeom prst="rect">
                <a:avLst/>
              </a:prstGeom>
            </p:spPr>
          </p:pic>
          <p:pic>
            <p:nvPicPr>
              <p:cNvPr id="10" name="Graphic 9">
                <a:extLst>
                  <a:ext uri="{FF2B5EF4-FFF2-40B4-BE49-F238E27FC236}">
                    <a16:creationId xmlns:a16="http://schemas.microsoft.com/office/drawing/2014/main" id="{502ADC1F-AF6E-C63E-AF65-E4D897F496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110" y="6066593"/>
                <a:ext cx="1257111" cy="1083716"/>
              </a:xfrm>
              <a:prstGeom prst="rect">
                <a:avLst/>
              </a:prstGeom>
            </p:spPr>
          </p:pic>
        </p:grpSp>
        <p:pic>
          <p:nvPicPr>
            <p:cNvPr id="11" name="Graphic 23" descr="Classroom with solid fill">
              <a:extLst>
                <a:ext uri="{FF2B5EF4-FFF2-40B4-BE49-F238E27FC236}">
                  <a16:creationId xmlns:a16="http://schemas.microsoft.com/office/drawing/2014/main" id="{11098052-8FEF-D266-538B-91FAF490F4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707" y="5178589"/>
              <a:ext cx="387046" cy="387046"/>
            </a:xfrm>
            <a:prstGeom prst="rect">
              <a:avLst/>
            </a:prstGeom>
          </p:spPr>
        </p:pic>
      </p:grpSp>
      <p:grpSp>
        <p:nvGrpSpPr>
          <p:cNvPr id="26" name="Group 25">
            <a:extLst>
              <a:ext uri="{FF2B5EF4-FFF2-40B4-BE49-F238E27FC236}">
                <a16:creationId xmlns:a16="http://schemas.microsoft.com/office/drawing/2014/main" id="{4F1FE2BD-593F-8AB0-7C3C-B301F3E2CDFC}"/>
              </a:ext>
            </a:extLst>
          </p:cNvPr>
          <p:cNvGrpSpPr/>
          <p:nvPr/>
        </p:nvGrpSpPr>
        <p:grpSpPr>
          <a:xfrm>
            <a:off x="460867" y="4854729"/>
            <a:ext cx="804634" cy="694302"/>
            <a:chOff x="241933" y="3419669"/>
            <a:chExt cx="804634" cy="694302"/>
          </a:xfrm>
        </p:grpSpPr>
        <p:grpSp>
          <p:nvGrpSpPr>
            <p:cNvPr id="99" name="Group 98">
              <a:extLst>
                <a:ext uri="{FF2B5EF4-FFF2-40B4-BE49-F238E27FC236}">
                  <a16:creationId xmlns:a16="http://schemas.microsoft.com/office/drawing/2014/main" id="{B5C03D8B-3CED-2531-3AF1-34BD5948B128}"/>
                </a:ext>
              </a:extLst>
            </p:cNvPr>
            <p:cNvGrpSpPr/>
            <p:nvPr/>
          </p:nvGrpSpPr>
          <p:grpSpPr>
            <a:xfrm>
              <a:off x="241933" y="3419669"/>
              <a:ext cx="804634" cy="694302"/>
              <a:chOff x="867110" y="6005635"/>
              <a:chExt cx="1326576" cy="1144674"/>
            </a:xfrm>
          </p:grpSpPr>
          <p:pic>
            <p:nvPicPr>
              <p:cNvPr id="100" name="Graphic 99">
                <a:extLst>
                  <a:ext uri="{FF2B5EF4-FFF2-40B4-BE49-F238E27FC236}">
                    <a16:creationId xmlns:a16="http://schemas.microsoft.com/office/drawing/2014/main" id="{7DD1B65F-AC42-7849-9E9B-7CB71C87E7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4947" y="6005635"/>
                <a:ext cx="1148739" cy="997019"/>
              </a:xfrm>
              <a:prstGeom prst="rect">
                <a:avLst/>
              </a:prstGeom>
            </p:spPr>
          </p:pic>
          <p:pic>
            <p:nvPicPr>
              <p:cNvPr id="101" name="Graphic 100">
                <a:extLst>
                  <a:ext uri="{FF2B5EF4-FFF2-40B4-BE49-F238E27FC236}">
                    <a16:creationId xmlns:a16="http://schemas.microsoft.com/office/drawing/2014/main" id="{315BDE8F-0EC6-26D4-AB33-753730C17A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110" y="6066593"/>
                <a:ext cx="1257111" cy="1083716"/>
              </a:xfrm>
              <a:prstGeom prst="rect">
                <a:avLst/>
              </a:prstGeom>
            </p:spPr>
          </p:pic>
        </p:grpSp>
        <p:pic>
          <p:nvPicPr>
            <p:cNvPr id="4" name="Graphic 2" descr="Group brainstorm with solid fill">
              <a:extLst>
                <a:ext uri="{FF2B5EF4-FFF2-40B4-BE49-F238E27FC236}">
                  <a16:creationId xmlns:a16="http://schemas.microsoft.com/office/drawing/2014/main" id="{1CDE0CF3-78D0-6542-EDE8-89B3F54225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9053" y="3482661"/>
              <a:ext cx="474707" cy="474707"/>
            </a:xfrm>
            <a:prstGeom prst="rect">
              <a:avLst/>
            </a:prstGeom>
          </p:spPr>
        </p:pic>
      </p:grpSp>
    </p:spTree>
    <p:extLst>
      <p:ext uri="{BB962C8B-B14F-4D97-AF65-F5344CB8AC3E}">
        <p14:creationId xmlns:p14="http://schemas.microsoft.com/office/powerpoint/2010/main" val="789918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9" name="Google Shape;906;p110">
            <a:extLst>
              <a:ext uri="{FF2B5EF4-FFF2-40B4-BE49-F238E27FC236}">
                <a16:creationId xmlns:a16="http://schemas.microsoft.com/office/drawing/2014/main" id="{77A5148A-FCFA-57B4-1976-0C1031314F88}"/>
              </a:ext>
            </a:extLst>
          </p:cNvPr>
          <p:cNvSpPr txBox="1">
            <a:spLocks noGrp="1"/>
          </p:cNvSpPr>
          <p:nvPr>
            <p:ph type="sldNum" idx="12"/>
          </p:nvPr>
        </p:nvSpPr>
        <p:spPr>
          <a:xfrm>
            <a:off x="9984296" y="6492240"/>
            <a:ext cx="1764792" cy="13716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50"/>
              <a:buNone/>
            </a:pPr>
            <a:fld id="{00000000-1234-1234-1234-123412341234}" type="slidenum">
              <a:rPr lang="en-US"/>
              <a:t>8</a:t>
            </a:fld>
            <a:endParaRPr/>
          </a:p>
        </p:txBody>
      </p:sp>
      <p:sp>
        <p:nvSpPr>
          <p:cNvPr id="2" name="Google Shape;490;p52">
            <a:extLst>
              <a:ext uri="{FF2B5EF4-FFF2-40B4-BE49-F238E27FC236}">
                <a16:creationId xmlns:a16="http://schemas.microsoft.com/office/drawing/2014/main" id="{61A5CFFD-E26F-C6D8-C954-F03A51CE01AA}"/>
              </a:ext>
            </a:extLst>
          </p:cNvPr>
          <p:cNvSpPr txBox="1"/>
          <p:nvPr/>
        </p:nvSpPr>
        <p:spPr>
          <a:xfrm>
            <a:off x="488707" y="265336"/>
            <a:ext cx="11306175" cy="541632"/>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None/>
            </a:pPr>
            <a:r>
              <a:rPr lang="en-US" sz="3500" b="1" dirty="0">
                <a:solidFill>
                  <a:srgbClr val="2842A2"/>
                </a:solidFill>
                <a:latin typeface="Arial"/>
                <a:ea typeface="Arial"/>
                <a:cs typeface="Arial"/>
                <a:sym typeface="Arial"/>
              </a:rPr>
              <a:t>Key attributes of Pillar 3 – Human Capital and Skills</a:t>
            </a:r>
            <a:endParaRPr sz="3500" b="1" strike="noStrike" cap="none" dirty="0">
              <a:solidFill>
                <a:srgbClr val="C0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BFB9B96A-E5F9-9D03-FBC6-6E7A6FF567BC}"/>
              </a:ext>
            </a:extLst>
          </p:cNvPr>
          <p:cNvCxnSpPr/>
          <p:nvPr/>
        </p:nvCxnSpPr>
        <p:spPr>
          <a:xfrm>
            <a:off x="460867" y="782938"/>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B3F587A-BB11-CFED-0ADB-AF3D760D606E}"/>
              </a:ext>
            </a:extLst>
          </p:cNvPr>
          <p:cNvPicPr>
            <a:picLocks noChangeAspect="1"/>
          </p:cNvPicPr>
          <p:nvPr/>
        </p:nvPicPr>
        <p:blipFill>
          <a:blip r:embed="rId3"/>
          <a:stretch>
            <a:fillRect/>
          </a:stretch>
        </p:blipFill>
        <p:spPr>
          <a:xfrm>
            <a:off x="1111180" y="1082953"/>
            <a:ext cx="9755512" cy="4992109"/>
          </a:xfrm>
          <a:prstGeom prst="rect">
            <a:avLst/>
          </a:prstGeom>
        </p:spPr>
      </p:pic>
    </p:spTree>
    <p:extLst>
      <p:ext uri="{BB962C8B-B14F-4D97-AF65-F5344CB8AC3E}">
        <p14:creationId xmlns:p14="http://schemas.microsoft.com/office/powerpoint/2010/main" val="212967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7BBE-085C-3983-DB4B-D83169A8B1B8}"/>
              </a:ext>
            </a:extLst>
          </p:cNvPr>
          <p:cNvSpPr>
            <a:spLocks noGrp="1"/>
          </p:cNvSpPr>
          <p:nvPr>
            <p:ph type="title"/>
          </p:nvPr>
        </p:nvSpPr>
        <p:spPr/>
        <p:txBody>
          <a:bodyPr/>
          <a:lstStyle/>
          <a:p>
            <a:pPr marL="0" marR="0" lvl="0" indent="0" defTabSz="914400" rtl="0" eaLnBrk="1" fontAlgn="auto" latinLnBrk="0" hangingPunct="1">
              <a:lnSpc>
                <a:spcPct val="85000"/>
              </a:lnSpc>
              <a:spcBef>
                <a:spcPts val="0"/>
              </a:spcBef>
              <a:spcAft>
                <a:spcPts val="0"/>
              </a:spcAft>
              <a:tabLst/>
              <a:defRPr/>
            </a:pPr>
            <a:r>
              <a:rPr kumimoji="0" lang="en-US" sz="3500" b="1" i="0" u="none" strike="noStrike" kern="1200" cap="none" spc="0" normalizeH="0" baseline="0" noProof="0" dirty="0">
                <a:ln>
                  <a:noFill/>
                </a:ln>
                <a:solidFill>
                  <a:srgbClr val="2842A2"/>
                </a:solidFill>
                <a:effectLst/>
                <a:uLnTx/>
                <a:uFillTx/>
                <a:latin typeface="Arial"/>
                <a:ea typeface="Arial"/>
                <a:cs typeface="Arial"/>
                <a:sym typeface="Arial"/>
              </a:rPr>
              <a:t>Experts</a:t>
            </a:r>
            <a:r>
              <a:rPr kumimoji="0" lang="en-US" sz="3500" b="1" i="0" u="none" strike="noStrike" kern="1200" cap="none" spc="0" normalizeH="0" baseline="0" noProof="0" dirty="0">
                <a:ln>
                  <a:noFill/>
                </a:ln>
                <a:solidFill>
                  <a:srgbClr val="2842A2"/>
                </a:solidFill>
                <a:effectLst/>
                <a:highlight>
                  <a:srgbClr val="FFFF00"/>
                </a:highlight>
                <a:uLnTx/>
                <a:uFillTx/>
                <a:latin typeface="Arial"/>
                <a:ea typeface="Arial"/>
                <a:cs typeface="Arial"/>
                <a:sym typeface="Arial"/>
              </a:rPr>
              <a:t> </a:t>
            </a:r>
            <a:br>
              <a:rPr kumimoji="0" lang="en-US" sz="3500" b="1" i="0" u="none" strike="noStrike" kern="1200" cap="none" spc="0" normalizeH="0" baseline="0" noProof="0" dirty="0">
                <a:ln>
                  <a:noFill/>
                </a:ln>
                <a:solidFill>
                  <a:srgbClr val="C00000"/>
                </a:solidFill>
                <a:effectLst/>
                <a:highlight>
                  <a:srgbClr val="FFFF00"/>
                </a:highlight>
                <a:uLnTx/>
                <a:uFillTx/>
                <a:latin typeface="Arial"/>
                <a:ea typeface="Arial"/>
                <a:cs typeface="Arial"/>
                <a:sym typeface="Arial"/>
              </a:rPr>
            </a:br>
            <a:endParaRPr lang="en-GB" dirty="0"/>
          </a:p>
        </p:txBody>
      </p:sp>
      <p:graphicFrame>
        <p:nvGraphicFramePr>
          <p:cNvPr id="6" name="Diagram 5">
            <a:extLst>
              <a:ext uri="{FF2B5EF4-FFF2-40B4-BE49-F238E27FC236}">
                <a16:creationId xmlns:a16="http://schemas.microsoft.com/office/drawing/2014/main" id="{80191EA2-E256-624A-9F13-D7829FC3FCCC}"/>
              </a:ext>
            </a:extLst>
          </p:cNvPr>
          <p:cNvGraphicFramePr/>
          <p:nvPr>
            <p:extLst>
              <p:ext uri="{D42A27DB-BD31-4B8C-83A1-F6EECF244321}">
                <p14:modId xmlns:p14="http://schemas.microsoft.com/office/powerpoint/2010/main" val="3652479027"/>
              </p:ext>
            </p:extLst>
          </p:nvPr>
        </p:nvGraphicFramePr>
        <p:xfrm>
          <a:off x="2177591" y="1338607"/>
          <a:ext cx="7991835" cy="5312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Straight Connector 9">
            <a:extLst>
              <a:ext uri="{FF2B5EF4-FFF2-40B4-BE49-F238E27FC236}">
                <a16:creationId xmlns:a16="http://schemas.microsoft.com/office/drawing/2014/main" id="{F5A502C2-D8FF-9C81-EA06-37BDA8CA787B}"/>
              </a:ext>
            </a:extLst>
          </p:cNvPr>
          <p:cNvCxnSpPr/>
          <p:nvPr/>
        </p:nvCxnSpPr>
        <p:spPr>
          <a:xfrm>
            <a:off x="460426" y="1004930"/>
            <a:ext cx="1080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5170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3005</TotalTime>
  <Words>5044</Words>
  <Application>Microsoft Office PowerPoint</Application>
  <PresentationFormat>Widescreen</PresentationFormat>
  <Paragraphs>711</Paragraphs>
  <Slides>74</Slides>
  <Notes>57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74</vt:i4>
      </vt:variant>
    </vt:vector>
  </HeadingPairs>
  <TitlesOfParts>
    <vt:vector size="89" baseType="lpstr">
      <vt:lpstr>Arial</vt:lpstr>
      <vt:lpstr>Avenir Black</vt:lpstr>
      <vt:lpstr>Avenir Light</vt:lpstr>
      <vt:lpstr>Calibri</vt:lpstr>
      <vt:lpstr>Calibri Light</vt:lpstr>
      <vt:lpstr>Constantia</vt:lpstr>
      <vt:lpstr>Gadugi</vt:lpstr>
      <vt:lpstr>Georgia</vt:lpstr>
      <vt:lpstr>Times New Roman</vt:lpstr>
      <vt:lpstr>Trade Gothic W01 Bold 2</vt:lpstr>
      <vt:lpstr>Trade Gothic W01 Roman</vt:lpstr>
      <vt:lpstr>Trebuchet MS</vt:lpstr>
      <vt:lpstr>Tw Cen MT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Data Skill: Data analytics &amp; Data Science</vt:lpstr>
      <vt:lpstr>PowerPoint Presentation</vt:lpstr>
      <vt:lpstr>PowerPoint Presentation</vt:lpstr>
      <vt:lpstr>https://tasmania.tourismtracer.com/paths-through-state</vt:lpstr>
      <vt:lpstr>What does location tracking show?</vt:lpstr>
      <vt:lpstr>PowerPoint Presentation</vt:lpstr>
      <vt:lpstr>8 distinctive itineraries…</vt:lpstr>
      <vt:lpstr>Length of stay in Tasmania</vt:lpstr>
      <vt:lpstr>PowerPoint Presentation</vt:lpstr>
      <vt:lpstr>PowerPoint Presentation</vt:lpstr>
      <vt:lpstr>Road Safety</vt:lpstr>
      <vt:lpstr>PowerPoint Presentation</vt:lpstr>
      <vt:lpstr>PowerPoint Presentation</vt:lpstr>
      <vt:lpstr>PowerPoint Presentation</vt:lpstr>
      <vt:lpstr>PowerPoint Presentation</vt:lpstr>
      <vt:lpstr>PowerPoint Presentation</vt:lpstr>
      <vt:lpstr>PowerPoint Presentation</vt:lpstr>
      <vt:lpstr>Big Data success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Deniz Ozturk</dc:creator>
  <cp:lastModifiedBy>isavickaite</cp:lastModifiedBy>
  <cp:revision>15</cp:revision>
  <dcterms:created xsi:type="dcterms:W3CDTF">2023-01-17T09:13:28Z</dcterms:created>
  <dcterms:modified xsi:type="dcterms:W3CDTF">2023-01-26T20:20:44Z</dcterms:modified>
</cp:coreProperties>
</file>